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91" r:id="rId5"/>
    <p:sldId id="261" r:id="rId6"/>
    <p:sldId id="259" r:id="rId7"/>
    <p:sldId id="260" r:id="rId8"/>
    <p:sldId id="277" r:id="rId9"/>
    <p:sldId id="276" r:id="rId10"/>
    <p:sldId id="278" r:id="rId11"/>
    <p:sldId id="279" r:id="rId12"/>
    <p:sldId id="281" r:id="rId13"/>
    <p:sldId id="280" r:id="rId14"/>
    <p:sldId id="282" r:id="rId15"/>
    <p:sldId id="262" r:id="rId16"/>
    <p:sldId id="263" r:id="rId17"/>
    <p:sldId id="283" r:id="rId18"/>
    <p:sldId id="264" r:id="rId19"/>
    <p:sldId id="275" r:id="rId20"/>
    <p:sldId id="289" r:id="rId21"/>
    <p:sldId id="284" r:id="rId22"/>
    <p:sldId id="285" r:id="rId23"/>
    <p:sldId id="287" r:id="rId24"/>
    <p:sldId id="288" r:id="rId25"/>
    <p:sldId id="286" r:id="rId26"/>
    <p:sldId id="292" r:id="rId27"/>
    <p:sldId id="265" r:id="rId28"/>
    <p:sldId id="266" r:id="rId29"/>
    <p:sldId id="290" r:id="rId30"/>
    <p:sldId id="267" r:id="rId31"/>
    <p:sldId id="268" r:id="rId32"/>
    <p:sldId id="293" r:id="rId33"/>
    <p:sldId id="294" r:id="rId34"/>
    <p:sldId id="270" r:id="rId35"/>
    <p:sldId id="269" r:id="rId36"/>
    <p:sldId id="295" r:id="rId37"/>
    <p:sldId id="271" r:id="rId38"/>
    <p:sldId id="272" r:id="rId39"/>
    <p:sldId id="273" r:id="rId40"/>
    <p:sldId id="274" r:id="rId4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810" y="-365"/>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24FFFA50-B882-4E87-9234-BD98596029F7}" type="datetimeFigureOut">
              <a:rPr lang="it-IT" smtClean="0"/>
              <a:pPr/>
              <a:t>12/05/2022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859C125-6DB3-4837-8BAF-95C52E6E0664}"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4FFFA50-B882-4E87-9234-BD98596029F7}" type="datetimeFigureOut">
              <a:rPr lang="it-IT" smtClean="0"/>
              <a:pPr/>
              <a:t>12/05/2022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859C125-6DB3-4837-8BAF-95C52E6E0664}"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4FFFA50-B882-4E87-9234-BD98596029F7}" type="datetimeFigureOut">
              <a:rPr lang="it-IT" smtClean="0"/>
              <a:pPr/>
              <a:t>12/05/2022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859C125-6DB3-4837-8BAF-95C52E6E0664}"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4FFFA50-B882-4E87-9234-BD98596029F7}" type="datetimeFigureOut">
              <a:rPr lang="it-IT" smtClean="0"/>
              <a:pPr/>
              <a:t>12/05/2022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859C125-6DB3-4837-8BAF-95C52E6E0664}"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24FFFA50-B882-4E87-9234-BD98596029F7}" type="datetimeFigureOut">
              <a:rPr lang="it-IT" smtClean="0"/>
              <a:pPr/>
              <a:t>12/05/2022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859C125-6DB3-4837-8BAF-95C52E6E0664}"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24FFFA50-B882-4E87-9234-BD98596029F7}" type="datetimeFigureOut">
              <a:rPr lang="it-IT" smtClean="0"/>
              <a:pPr/>
              <a:t>12/05/2022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859C125-6DB3-4837-8BAF-95C52E6E0664}"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24FFFA50-B882-4E87-9234-BD98596029F7}" type="datetimeFigureOut">
              <a:rPr lang="it-IT" smtClean="0"/>
              <a:pPr/>
              <a:t>12/05/2022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6859C125-6DB3-4837-8BAF-95C52E6E0664}"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24FFFA50-B882-4E87-9234-BD98596029F7}" type="datetimeFigureOut">
              <a:rPr lang="it-IT" smtClean="0"/>
              <a:pPr/>
              <a:t>12/05/2022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6859C125-6DB3-4837-8BAF-95C52E6E0664}"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4FFFA50-B882-4E87-9234-BD98596029F7}" type="datetimeFigureOut">
              <a:rPr lang="it-IT" smtClean="0"/>
              <a:pPr/>
              <a:t>12/05/2022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6859C125-6DB3-4837-8BAF-95C52E6E0664}"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24FFFA50-B882-4E87-9234-BD98596029F7}" type="datetimeFigureOut">
              <a:rPr lang="it-IT" smtClean="0"/>
              <a:pPr/>
              <a:t>12/05/2022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859C125-6DB3-4837-8BAF-95C52E6E0664}"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24FFFA50-B882-4E87-9234-BD98596029F7}" type="datetimeFigureOut">
              <a:rPr lang="it-IT" smtClean="0"/>
              <a:pPr/>
              <a:t>12/05/2022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859C125-6DB3-4837-8BAF-95C52E6E0664}"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FFFA50-B882-4E87-9234-BD98596029F7}" type="datetimeFigureOut">
              <a:rPr lang="it-IT" smtClean="0"/>
              <a:pPr/>
              <a:t>12/05/2022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9C125-6DB3-4837-8BAF-95C52E6E0664}"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pPr algn="r"/>
            <a:r>
              <a:rPr lang="it-IT" dirty="0" smtClean="0">
                <a:effectLst>
                  <a:outerShdw blurRad="38100" dist="38100" dir="2700000" algn="tl">
                    <a:srgbClr val="000000">
                      <a:alpha val="43137"/>
                    </a:srgbClr>
                  </a:outerShdw>
                </a:effectLst>
              </a:rPr>
              <a:t>La II guerra mondiale</a:t>
            </a:r>
            <a:endParaRPr lang="it-IT" dirty="0">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sualizza immagine di origine"/>
          <p:cNvPicPr>
            <a:picLocks noChangeAspect="1" noChangeArrowheads="1"/>
          </p:cNvPicPr>
          <p:nvPr/>
        </p:nvPicPr>
        <p:blipFill>
          <a:blip r:embed="rId2" cstate="print"/>
          <a:srcRect/>
          <a:stretch>
            <a:fillRect/>
          </a:stretch>
        </p:blipFill>
        <p:spPr bwMode="auto">
          <a:xfrm>
            <a:off x="500034" y="571480"/>
            <a:ext cx="6143668" cy="5690573"/>
          </a:xfrm>
          <a:prstGeom prst="rect">
            <a:avLst/>
          </a:prstGeom>
          <a:noFill/>
        </p:spPr>
      </p:pic>
      <p:sp>
        <p:nvSpPr>
          <p:cNvPr id="3" name="CasellaDiTesto 2"/>
          <p:cNvSpPr txBox="1"/>
          <p:nvPr/>
        </p:nvSpPr>
        <p:spPr>
          <a:xfrm>
            <a:off x="1571604" y="142852"/>
            <a:ext cx="3357586"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it-IT" dirty="0" smtClean="0"/>
              <a:t>MANOVRA A TENAGLIA TEDESCA</a:t>
            </a:r>
            <a:endParaRPr lang="it-IT" dirty="0"/>
          </a:p>
        </p:txBody>
      </p:sp>
      <p:sp>
        <p:nvSpPr>
          <p:cNvPr id="4" name="CasellaDiTesto 3"/>
          <p:cNvSpPr txBox="1"/>
          <p:nvPr/>
        </p:nvSpPr>
        <p:spPr>
          <a:xfrm>
            <a:off x="6786578" y="571480"/>
            <a:ext cx="2214578" cy="2308324"/>
          </a:xfrm>
          <a:prstGeom prst="rect">
            <a:avLst/>
          </a:prstGeom>
          <a:noFill/>
          <a:ln>
            <a:solidFill>
              <a:schemeClr val="tx1"/>
            </a:solidFill>
            <a:prstDash val="lgDash"/>
          </a:ln>
        </p:spPr>
        <p:txBody>
          <a:bodyPr wrap="square" rtlCol="0">
            <a:spAutoFit/>
          </a:bodyPr>
          <a:lstStyle/>
          <a:p>
            <a:pPr algn="ctr"/>
            <a:r>
              <a:rPr lang="it-IT" dirty="0" smtClean="0"/>
              <a:t>“Operazione Dinamo” da </a:t>
            </a:r>
            <a:r>
              <a:rPr lang="it-IT" dirty="0" err="1" smtClean="0"/>
              <a:t>Dunkirk</a:t>
            </a:r>
            <a:r>
              <a:rPr lang="it-IT" dirty="0" smtClean="0"/>
              <a:t> per trasportare gli uomini in salvo in Inghilterra (in 4 giorni, più di 338.000 uomini, tra francesi e inglesi!)</a:t>
            </a:r>
            <a:endParaRPr lang="it-IT" dirty="0"/>
          </a:p>
        </p:txBody>
      </p:sp>
      <p:cxnSp>
        <p:nvCxnSpPr>
          <p:cNvPr id="6" name="Connettore 2 5"/>
          <p:cNvCxnSpPr>
            <a:stCxn id="4" idx="1"/>
          </p:cNvCxnSpPr>
          <p:nvPr/>
        </p:nvCxnSpPr>
        <p:spPr>
          <a:xfrm rot="10800000" flipV="1">
            <a:off x="3000364" y="1725641"/>
            <a:ext cx="3786214" cy="988977"/>
          </a:xfrm>
          <a:prstGeom prst="straightConnector1">
            <a:avLst/>
          </a:prstGeom>
          <a:ln>
            <a:prstDash val="sysDash"/>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4860032" y="548680"/>
            <a:ext cx="3968106" cy="5751934"/>
          </a:xfrm>
          <a:prstGeom prst="rect">
            <a:avLst/>
          </a:prstGeom>
          <a:noFill/>
          <a:ln w="9525">
            <a:noFill/>
            <a:miter lim="800000"/>
            <a:headEnd/>
            <a:tailEnd/>
          </a:ln>
        </p:spPr>
      </p:pic>
      <p:sp>
        <p:nvSpPr>
          <p:cNvPr id="3" name="CasellaDiTesto 2"/>
          <p:cNvSpPr txBox="1"/>
          <p:nvPr/>
        </p:nvSpPr>
        <p:spPr>
          <a:xfrm>
            <a:off x="251520" y="1268760"/>
            <a:ext cx="4608512" cy="1877437"/>
          </a:xfrm>
          <a:prstGeom prst="rect">
            <a:avLst/>
          </a:prstGeom>
          <a:noFill/>
        </p:spPr>
        <p:txBody>
          <a:bodyPr wrap="square" rtlCol="0">
            <a:spAutoFit/>
          </a:bodyPr>
          <a:lstStyle/>
          <a:p>
            <a:r>
              <a:rPr lang="it-IT" sz="2400" u="sng" dirty="0" smtClean="0">
                <a:solidFill>
                  <a:srgbClr val="FF0000"/>
                </a:solidFill>
                <a:effectLst>
                  <a:outerShdw blurRad="38100" dist="38100" dir="2700000" algn="tl">
                    <a:srgbClr val="000000">
                      <a:alpha val="43137"/>
                    </a:srgbClr>
                  </a:outerShdw>
                </a:effectLst>
              </a:rPr>
              <a:t>14 </a:t>
            </a:r>
            <a:r>
              <a:rPr lang="it-IT" sz="2400" u="sng" dirty="0" smtClean="0">
                <a:solidFill>
                  <a:srgbClr val="FF0000"/>
                </a:solidFill>
                <a:effectLst>
                  <a:outerShdw blurRad="38100" dist="38100" dir="2700000" algn="tl">
                    <a:srgbClr val="000000">
                      <a:alpha val="43137"/>
                    </a:srgbClr>
                  </a:outerShdw>
                </a:effectLst>
              </a:rPr>
              <a:t>giugno 1940</a:t>
            </a:r>
          </a:p>
          <a:p>
            <a:endParaRPr lang="it-IT" sz="2400" dirty="0"/>
          </a:p>
          <a:p>
            <a:r>
              <a:rPr lang="it-IT" sz="2400" b="1" dirty="0" smtClean="0"/>
              <a:t>PARIGI È CONQUISTATA</a:t>
            </a:r>
            <a:endParaRPr lang="it-IT" sz="2400" dirty="0" smtClean="0"/>
          </a:p>
          <a:p>
            <a:endParaRPr lang="it-IT" sz="2400" dirty="0"/>
          </a:p>
          <a:p>
            <a:endParaRPr lang="it-IT" sz="2000" dirty="0"/>
          </a:p>
        </p:txBody>
      </p:sp>
      <p:pic>
        <p:nvPicPr>
          <p:cNvPr id="34818" name="Picture 2" descr="Visualizza immagine di origine"/>
          <p:cNvPicPr>
            <a:picLocks noChangeAspect="1" noChangeArrowheads="1"/>
          </p:cNvPicPr>
          <p:nvPr/>
        </p:nvPicPr>
        <p:blipFill>
          <a:blip r:embed="rId3" cstate="print"/>
          <a:srcRect/>
          <a:stretch>
            <a:fillRect/>
          </a:stretch>
        </p:blipFill>
        <p:spPr bwMode="auto">
          <a:xfrm>
            <a:off x="857224" y="2643182"/>
            <a:ext cx="2714644" cy="3614944"/>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s://3.bp.blogspot.com/-9Y3gM48YhTc/UWCDjkkXoeI/AAAAAAAAD5s/qEaBGkYf3uk/s1600/The+Eiffel+Tower+during+the+Nazi+occupation,+1940.jpg"/>
          <p:cNvPicPr>
            <a:picLocks noChangeAspect="1" noChangeArrowheads="1"/>
          </p:cNvPicPr>
          <p:nvPr/>
        </p:nvPicPr>
        <p:blipFill>
          <a:blip r:embed="rId2" cstate="print"/>
          <a:srcRect/>
          <a:stretch>
            <a:fillRect/>
          </a:stretch>
        </p:blipFill>
        <p:spPr bwMode="auto">
          <a:xfrm>
            <a:off x="214282" y="571481"/>
            <a:ext cx="8440945" cy="4786346"/>
          </a:xfrm>
          <a:prstGeom prst="rect">
            <a:avLst/>
          </a:prstGeom>
          <a:noFill/>
        </p:spPr>
      </p:pic>
      <p:sp>
        <p:nvSpPr>
          <p:cNvPr id="3" name="CasellaDiTesto 2"/>
          <p:cNvSpPr txBox="1"/>
          <p:nvPr/>
        </p:nvSpPr>
        <p:spPr>
          <a:xfrm>
            <a:off x="1357290" y="5715016"/>
            <a:ext cx="6215106" cy="523220"/>
          </a:xfrm>
          <a:prstGeom prst="rect">
            <a:avLst/>
          </a:prstGeom>
          <a:noFill/>
        </p:spPr>
        <p:txBody>
          <a:bodyPr wrap="square" rtlCol="0">
            <a:spAutoFit/>
          </a:bodyPr>
          <a:lstStyle/>
          <a:p>
            <a:pPr algn="ctr"/>
            <a:r>
              <a:rPr lang="it-IT" sz="2800" dirty="0" smtClean="0"/>
              <a:t>“La Germania vince su tutti i fronti”</a:t>
            </a:r>
            <a:endParaRPr lang="it-IT" sz="2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7158" y="142852"/>
            <a:ext cx="5929354" cy="369332"/>
          </a:xfrm>
          <a:prstGeom prst="rect">
            <a:avLst/>
          </a:prstGeom>
          <a:noFill/>
        </p:spPr>
        <p:txBody>
          <a:bodyPr wrap="square" rtlCol="0">
            <a:spAutoFit/>
          </a:bodyPr>
          <a:lstStyle/>
          <a:p>
            <a:r>
              <a:rPr lang="it-IT" dirty="0" smtClean="0"/>
              <a:t>Nella stessa data, Mussolini entra in </a:t>
            </a:r>
            <a:r>
              <a:rPr lang="it-IT" dirty="0" err="1" smtClean="0"/>
              <a:t>guerra…</a:t>
            </a:r>
            <a:endParaRPr lang="it-IT" dirty="0"/>
          </a:p>
        </p:txBody>
      </p:sp>
      <p:pic>
        <p:nvPicPr>
          <p:cNvPr id="37890" name="Picture 2" descr="Visualizza immagine di origine"/>
          <p:cNvPicPr>
            <a:picLocks noChangeAspect="1" noChangeArrowheads="1"/>
          </p:cNvPicPr>
          <p:nvPr/>
        </p:nvPicPr>
        <p:blipFill>
          <a:blip r:embed="rId2" cstate="print"/>
          <a:srcRect/>
          <a:stretch>
            <a:fillRect/>
          </a:stretch>
        </p:blipFill>
        <p:spPr bwMode="auto">
          <a:xfrm>
            <a:off x="857224" y="714356"/>
            <a:ext cx="7544952" cy="6000792"/>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Visualizza immagine di origine"/>
          <p:cNvPicPr>
            <a:picLocks noChangeAspect="1" noChangeArrowheads="1"/>
          </p:cNvPicPr>
          <p:nvPr/>
        </p:nvPicPr>
        <p:blipFill>
          <a:blip r:embed="rId2" cstate="print">
            <a:lum contrast="30000"/>
          </a:blip>
          <a:srcRect/>
          <a:stretch>
            <a:fillRect/>
          </a:stretch>
        </p:blipFill>
        <p:spPr bwMode="auto">
          <a:xfrm>
            <a:off x="1714480" y="142852"/>
            <a:ext cx="6229343" cy="4420825"/>
          </a:xfrm>
          <a:prstGeom prst="rect">
            <a:avLst/>
          </a:prstGeom>
          <a:noFill/>
        </p:spPr>
      </p:pic>
      <p:sp>
        <p:nvSpPr>
          <p:cNvPr id="3" name="CasellaDiTesto 2"/>
          <p:cNvSpPr txBox="1"/>
          <p:nvPr/>
        </p:nvSpPr>
        <p:spPr>
          <a:xfrm>
            <a:off x="357158" y="4857760"/>
            <a:ext cx="8501122" cy="1200329"/>
          </a:xfrm>
          <a:prstGeom prst="rect">
            <a:avLst/>
          </a:prstGeom>
          <a:noFill/>
        </p:spPr>
        <p:txBody>
          <a:bodyPr wrap="square" rtlCol="0">
            <a:spAutoFit/>
          </a:bodyPr>
          <a:lstStyle/>
          <a:p>
            <a:pPr algn="just"/>
            <a:r>
              <a:rPr lang="it-IT" dirty="0" smtClean="0"/>
              <a:t>Il 21 giugno 1940 la delegazione francese incaricata di trattare la resa si reca a </a:t>
            </a:r>
            <a:r>
              <a:rPr lang="it-IT" dirty="0" err="1" smtClean="0"/>
              <a:t>Compiègne</a:t>
            </a:r>
            <a:r>
              <a:rPr lang="it-IT" dirty="0" smtClean="0"/>
              <a:t>: il viaggio termina in una radura, dove appare lo storico vagone a bordo del quale, nel 1918, sono stati ricevuti i delegati della Germania sconfitta nella Prima guerra mondiale. Lì, Hitler, vuole firmare l’armistizio.</a:t>
            </a:r>
            <a:endParaRPr lang="it-IT"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51520" y="1268760"/>
            <a:ext cx="4608512" cy="3354765"/>
          </a:xfrm>
          <a:prstGeom prst="rect">
            <a:avLst/>
          </a:prstGeom>
          <a:noFill/>
        </p:spPr>
        <p:txBody>
          <a:bodyPr wrap="square" rtlCol="0">
            <a:spAutoFit/>
          </a:bodyPr>
          <a:lstStyle/>
          <a:p>
            <a:endParaRPr lang="it-IT" sz="2400" dirty="0"/>
          </a:p>
          <a:p>
            <a:r>
              <a:rPr lang="it-IT" sz="2400" b="1" dirty="0" smtClean="0"/>
              <a:t>PÉTAIN</a:t>
            </a:r>
            <a:r>
              <a:rPr lang="it-IT" sz="2400" dirty="0" smtClean="0"/>
              <a:t> tratta l’armistizio. </a:t>
            </a:r>
          </a:p>
          <a:p>
            <a:r>
              <a:rPr lang="it-IT" sz="2400" dirty="0" smtClean="0"/>
              <a:t>La Francia viene </a:t>
            </a:r>
            <a:r>
              <a:rPr lang="it-IT" sz="2400" b="1" dirty="0" smtClean="0"/>
              <a:t>divisa in due </a:t>
            </a:r>
            <a:r>
              <a:rPr lang="it-IT" sz="2400" dirty="0" smtClean="0"/>
              <a:t>parti:</a:t>
            </a:r>
          </a:p>
          <a:p>
            <a:pPr>
              <a:buFontTx/>
              <a:buChar char="-"/>
            </a:pPr>
            <a:r>
              <a:rPr lang="it-IT" sz="2400" dirty="0" smtClean="0">
                <a:solidFill>
                  <a:srgbClr val="FF0000"/>
                </a:solidFill>
                <a:effectLst>
                  <a:outerShdw blurRad="38100" dist="38100" dir="2700000" algn="tl">
                    <a:srgbClr val="000000">
                      <a:alpha val="43137"/>
                    </a:srgbClr>
                  </a:outerShdw>
                </a:effectLst>
              </a:rPr>
              <a:t> nord</a:t>
            </a:r>
            <a:r>
              <a:rPr lang="it-IT" sz="2400" dirty="0" smtClean="0"/>
              <a:t>: direttamente controllato dalla Germania</a:t>
            </a:r>
          </a:p>
          <a:p>
            <a:pPr>
              <a:buFontTx/>
              <a:buChar char="-"/>
            </a:pPr>
            <a:r>
              <a:rPr lang="it-IT" sz="2400" dirty="0"/>
              <a:t> </a:t>
            </a:r>
            <a:r>
              <a:rPr lang="it-IT" sz="2400" b="1" dirty="0" smtClean="0">
                <a:solidFill>
                  <a:srgbClr val="FF0000"/>
                </a:solidFill>
              </a:rPr>
              <a:t>sud</a:t>
            </a:r>
            <a:r>
              <a:rPr lang="it-IT" sz="2400" dirty="0" smtClean="0"/>
              <a:t>: governo collaborazionista di </a:t>
            </a:r>
            <a:r>
              <a:rPr lang="it-IT" sz="2400" dirty="0" err="1" smtClean="0"/>
              <a:t>Pétain</a:t>
            </a:r>
            <a:r>
              <a:rPr lang="it-IT" sz="2400" dirty="0" smtClean="0"/>
              <a:t> (governo di </a:t>
            </a:r>
            <a:r>
              <a:rPr lang="it-IT" sz="2400" b="1" dirty="0" smtClean="0"/>
              <a:t>Vichy</a:t>
            </a:r>
            <a:r>
              <a:rPr lang="it-IT" sz="2400" dirty="0" smtClean="0"/>
              <a:t>, la capitale)</a:t>
            </a:r>
          </a:p>
          <a:p>
            <a:endParaRPr lang="it-IT" sz="2000" dirty="0"/>
          </a:p>
        </p:txBody>
      </p:sp>
      <p:pic>
        <p:nvPicPr>
          <p:cNvPr id="15362" name="Picture 2" descr="Visualizza immagine di origine"/>
          <p:cNvPicPr>
            <a:picLocks noChangeAspect="1" noChangeArrowheads="1"/>
          </p:cNvPicPr>
          <p:nvPr/>
        </p:nvPicPr>
        <p:blipFill>
          <a:blip r:embed="rId2" cstate="print"/>
          <a:srcRect/>
          <a:stretch>
            <a:fillRect/>
          </a:stretch>
        </p:blipFill>
        <p:spPr bwMode="auto">
          <a:xfrm>
            <a:off x="5143504" y="500042"/>
            <a:ext cx="3734259" cy="5500726"/>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331640" y="188640"/>
            <a:ext cx="6586295" cy="62487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Visualizza immagine di origine"/>
          <p:cNvPicPr>
            <a:picLocks noChangeAspect="1" noChangeArrowheads="1"/>
          </p:cNvPicPr>
          <p:nvPr/>
        </p:nvPicPr>
        <p:blipFill>
          <a:blip r:embed="rId2" cstate="print"/>
          <a:srcRect/>
          <a:stretch>
            <a:fillRect/>
          </a:stretch>
        </p:blipFill>
        <p:spPr bwMode="auto">
          <a:xfrm>
            <a:off x="285720" y="357166"/>
            <a:ext cx="4500594" cy="6000793"/>
          </a:xfrm>
          <a:prstGeom prst="rect">
            <a:avLst/>
          </a:prstGeom>
          <a:noFill/>
        </p:spPr>
      </p:pic>
      <p:pic>
        <p:nvPicPr>
          <p:cNvPr id="40964" name="Picture 4" descr="Visualizza immagine di origine"/>
          <p:cNvPicPr>
            <a:picLocks noChangeAspect="1" noChangeArrowheads="1"/>
          </p:cNvPicPr>
          <p:nvPr/>
        </p:nvPicPr>
        <p:blipFill>
          <a:blip r:embed="rId3" cstate="print"/>
          <a:srcRect/>
          <a:stretch>
            <a:fillRect/>
          </a:stretch>
        </p:blipFill>
        <p:spPr bwMode="auto">
          <a:xfrm>
            <a:off x="5000628" y="500042"/>
            <a:ext cx="3810000" cy="57150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23528" y="620688"/>
            <a:ext cx="8352928" cy="2492990"/>
          </a:xfrm>
          <a:prstGeom prst="rect">
            <a:avLst/>
          </a:prstGeom>
          <a:noFill/>
        </p:spPr>
        <p:txBody>
          <a:bodyPr wrap="square" rtlCol="0">
            <a:spAutoFit/>
          </a:bodyPr>
          <a:lstStyle/>
          <a:p>
            <a:pPr algn="ctr"/>
            <a:r>
              <a:rPr lang="it-IT" sz="3200" b="1" dirty="0" smtClean="0"/>
              <a:t>HITLER OFFRE LA PACE ALLA GRAN BRETAGNA </a:t>
            </a:r>
          </a:p>
          <a:p>
            <a:pPr algn="ctr"/>
            <a:r>
              <a:rPr lang="it-IT" sz="2000" dirty="0" smtClean="0"/>
              <a:t>(se avesse accettato le conquiste territoriali tedesche)</a:t>
            </a:r>
            <a:endParaRPr lang="it-IT" sz="2400" dirty="0" smtClean="0"/>
          </a:p>
          <a:p>
            <a:endParaRPr lang="it-IT" sz="2400" dirty="0" smtClean="0"/>
          </a:p>
          <a:p>
            <a:endParaRPr lang="it-IT" sz="2400" dirty="0"/>
          </a:p>
          <a:p>
            <a:pPr algn="ctr"/>
            <a:r>
              <a:rPr lang="it-IT" sz="3600" b="1" dirty="0" smtClean="0">
                <a:effectLst>
                  <a:outerShdw blurRad="38100" dist="38100" dir="2700000" algn="tl">
                    <a:srgbClr val="000000">
                      <a:alpha val="43137"/>
                    </a:srgbClr>
                  </a:outerShdw>
                </a:effectLst>
              </a:rPr>
              <a:t>CHURCHILL</a:t>
            </a:r>
            <a:r>
              <a:rPr lang="it-IT" sz="3600" dirty="0" smtClean="0"/>
              <a:t> RIFIUTA</a:t>
            </a:r>
          </a:p>
          <a:p>
            <a:endParaRPr lang="it-IT" sz="2000" dirty="0"/>
          </a:p>
        </p:txBody>
      </p:sp>
      <p:pic>
        <p:nvPicPr>
          <p:cNvPr id="5122" name="Picture 2"/>
          <p:cNvPicPr>
            <a:picLocks noChangeAspect="1" noChangeArrowheads="1"/>
          </p:cNvPicPr>
          <p:nvPr/>
        </p:nvPicPr>
        <p:blipFill>
          <a:blip r:embed="rId2" cstate="print"/>
          <a:srcRect/>
          <a:stretch>
            <a:fillRect/>
          </a:stretch>
        </p:blipFill>
        <p:spPr bwMode="auto">
          <a:xfrm>
            <a:off x="2928926" y="3286124"/>
            <a:ext cx="3028925" cy="3169805"/>
          </a:xfrm>
          <a:prstGeom prst="rect">
            <a:avLst/>
          </a:prstGeom>
          <a:noFill/>
          <a:ln w="9525">
            <a:noFill/>
            <a:miter lim="800000"/>
            <a:headEnd/>
            <a:tailEnd/>
          </a:ln>
        </p:spPr>
      </p:pic>
      <p:sp>
        <p:nvSpPr>
          <p:cNvPr id="6" name="CasellaDiTesto 5"/>
          <p:cNvSpPr txBox="1"/>
          <p:nvPr/>
        </p:nvSpPr>
        <p:spPr>
          <a:xfrm>
            <a:off x="6357950" y="4000504"/>
            <a:ext cx="2286016" cy="1200329"/>
          </a:xfrm>
          <a:prstGeom prst="rect">
            <a:avLst/>
          </a:prstGeom>
          <a:noFill/>
          <a:ln>
            <a:solidFill>
              <a:schemeClr val="tx1"/>
            </a:solidFill>
            <a:prstDash val="lgDash"/>
          </a:ln>
        </p:spPr>
        <p:txBody>
          <a:bodyPr wrap="square" rtlCol="0">
            <a:spAutoFit/>
          </a:bodyPr>
          <a:lstStyle/>
          <a:p>
            <a:pPr algn="ctr"/>
            <a:r>
              <a:rPr lang="it-IT" dirty="0" smtClean="0"/>
              <a:t>Churchill il 10 maggio 1940 sostituisce Chamberlain come Primo ministro</a:t>
            </a:r>
            <a:endParaRPr lang="it-IT"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23528" y="692696"/>
            <a:ext cx="8496944" cy="5909310"/>
          </a:xfrm>
          <a:prstGeom prst="rect">
            <a:avLst/>
          </a:prstGeom>
        </p:spPr>
        <p:txBody>
          <a:bodyPr wrap="square">
            <a:spAutoFit/>
          </a:bodyPr>
          <a:lstStyle/>
          <a:p>
            <a:pPr algn="just"/>
            <a:r>
              <a:rPr lang="it-IT" sz="2100" dirty="0" smtClean="0"/>
              <a:t>Dico al Parlamento come ho detto ai ministri di questo governo, che non ho </a:t>
            </a:r>
            <a:r>
              <a:rPr lang="it-IT" sz="2100" b="1" dirty="0" smtClean="0"/>
              <a:t>nulla da offrire se non sangue, fatica, lacrime e sudore</a:t>
            </a:r>
            <a:r>
              <a:rPr lang="it-IT" sz="2100" dirty="0" smtClean="0"/>
              <a:t>. Abbiamo di fronte a noi la più terribile delle </a:t>
            </a:r>
            <a:r>
              <a:rPr lang="it-IT" sz="2100" dirty="0" err="1" smtClean="0"/>
              <a:t>ordalìe</a:t>
            </a:r>
            <a:r>
              <a:rPr lang="it-IT" sz="2100" dirty="0" smtClean="0"/>
              <a:t>. Abbiamo davanti a noi molti, </a:t>
            </a:r>
            <a:r>
              <a:rPr lang="it-IT" sz="2100" dirty="0" err="1" smtClean="0"/>
              <a:t>molti</a:t>
            </a:r>
            <a:r>
              <a:rPr lang="it-IT" sz="2100" dirty="0" smtClean="0"/>
              <a:t> mesi di </a:t>
            </a:r>
            <a:r>
              <a:rPr lang="it-IT" sz="2100" b="1" dirty="0" smtClean="0"/>
              <a:t>lotta e sofferenza</a:t>
            </a:r>
            <a:r>
              <a:rPr lang="it-IT" sz="2100" dirty="0" smtClean="0"/>
              <a:t>. Voi chiedete: qual è la nostra linea politica? Io rispondo: fare la guerra per terra, mare, aria. </a:t>
            </a:r>
            <a:r>
              <a:rPr lang="it-IT" sz="2100" b="1" dirty="0" smtClean="0"/>
              <a:t>Guerra con tutta la nostra potenza e tutta la forza che Dio ci ha dato</a:t>
            </a:r>
            <a:r>
              <a:rPr lang="it-IT" sz="2100" dirty="0" smtClean="0"/>
              <a:t>, e fare la guerra </a:t>
            </a:r>
            <a:r>
              <a:rPr lang="it-IT" sz="2100" b="1" dirty="0" smtClean="0"/>
              <a:t>contro una mostruosa tirannia</a:t>
            </a:r>
            <a:r>
              <a:rPr lang="it-IT" sz="2100" dirty="0" smtClean="0"/>
              <a:t> insuperata nell'oscuro e doloroso catalogo del crimine umano. Questa è la nostra linea politica. Voi chiedete: qual è il nostro obiettivo? Posso rispondere con una parola. E' la vittoria. </a:t>
            </a:r>
            <a:r>
              <a:rPr lang="it-IT" sz="2100" b="1" dirty="0" smtClean="0"/>
              <a:t>Vittoria a tutti i costi</a:t>
            </a:r>
            <a:r>
              <a:rPr lang="it-IT" sz="2100" dirty="0" smtClean="0"/>
              <a:t>, vittoria malgrado qualunque terrore, vittoria per quanto lunga e dura possa essere la strada, perché </a:t>
            </a:r>
            <a:r>
              <a:rPr lang="it-IT" sz="2100" b="1" dirty="0" smtClean="0"/>
              <a:t>senza vittoria non c'è sopravvivenza</a:t>
            </a:r>
            <a:r>
              <a:rPr lang="it-IT" sz="2100" dirty="0" smtClean="0"/>
              <a:t>. Che sia chiaro. Nessuna sopravvivenza per l'Impero britannico, nessuna sopravvivenza per tutto ciò su cui l'Impero britannico si è retto. Nessuna sopravvivenza per l'anelito, la forza motrice dei tempi, che l'umanità muova avanti verso il suo traguardo. Assumo il mio incarico con slancio e speranza. Sono sicuro che </a:t>
            </a:r>
            <a:r>
              <a:rPr lang="it-IT" sz="2100" b="1" dirty="0" smtClean="0"/>
              <a:t>i popoli non permetteranno che la nostra causa sia sconfitta</a:t>
            </a:r>
            <a:r>
              <a:rPr lang="it-IT" sz="2100" dirty="0" smtClean="0"/>
              <a:t>. In questo frangente, in questo momento, mi sento in diritto di chiedere </a:t>
            </a:r>
            <a:r>
              <a:rPr lang="it-IT" sz="2100" b="1" dirty="0" smtClean="0"/>
              <a:t>l'aiuto di tutti </a:t>
            </a:r>
            <a:r>
              <a:rPr lang="it-IT" sz="2100" dirty="0" smtClean="0"/>
              <a:t>e di dire: "venite dunque, andiamo avanti assieme con le nostre forze unite"</a:t>
            </a:r>
            <a:endParaRPr lang="it-IT" sz="2100" dirty="0"/>
          </a:p>
        </p:txBody>
      </p:sp>
      <p:sp>
        <p:nvSpPr>
          <p:cNvPr id="3" name="CasellaDiTesto 2"/>
          <p:cNvSpPr txBox="1"/>
          <p:nvPr/>
        </p:nvSpPr>
        <p:spPr>
          <a:xfrm>
            <a:off x="3275856" y="188640"/>
            <a:ext cx="5544616" cy="461665"/>
          </a:xfrm>
          <a:prstGeom prst="rect">
            <a:avLst/>
          </a:prstGeom>
          <a:noFill/>
        </p:spPr>
        <p:txBody>
          <a:bodyPr wrap="square" rtlCol="0">
            <a:spAutoFit/>
          </a:bodyPr>
          <a:lstStyle/>
          <a:p>
            <a:pPr algn="r"/>
            <a:r>
              <a:rPr lang="it-IT" sz="2400" i="1" u="sng" dirty="0" smtClean="0"/>
              <a:t>1940, discorso di insediamento di Churchill</a:t>
            </a:r>
            <a:endParaRPr lang="it-IT" sz="2400" i="1" u="sng"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39552" y="692696"/>
            <a:ext cx="4464496" cy="461665"/>
          </a:xfrm>
          <a:prstGeom prst="rect">
            <a:avLst/>
          </a:prstGeom>
          <a:noFill/>
        </p:spPr>
        <p:txBody>
          <a:bodyPr wrap="square" rtlCol="0">
            <a:spAutoFit/>
          </a:bodyPr>
          <a:lstStyle/>
          <a:p>
            <a:r>
              <a:rPr lang="it-IT" sz="2400" u="sng" dirty="0" smtClean="0">
                <a:solidFill>
                  <a:srgbClr val="FF0000"/>
                </a:solidFill>
                <a:effectLst>
                  <a:outerShdw blurRad="38100" dist="38100" dir="2700000" algn="tl">
                    <a:srgbClr val="000000">
                      <a:alpha val="43137"/>
                    </a:srgbClr>
                  </a:outerShdw>
                </a:effectLst>
              </a:rPr>
              <a:t>1 SETTEMBRE 1939</a:t>
            </a:r>
            <a:endParaRPr lang="it-IT" sz="2400" u="sng" dirty="0">
              <a:solidFill>
                <a:srgbClr val="FF0000"/>
              </a:solidFill>
              <a:effectLst>
                <a:outerShdw blurRad="38100" dist="38100" dir="2700000" algn="tl">
                  <a:srgbClr val="000000">
                    <a:alpha val="43137"/>
                  </a:srgbClr>
                </a:outerShdw>
              </a:effectLst>
            </a:endParaRPr>
          </a:p>
        </p:txBody>
      </p:sp>
      <p:sp>
        <p:nvSpPr>
          <p:cNvPr id="5" name="CasellaDiTesto 4"/>
          <p:cNvSpPr txBox="1"/>
          <p:nvPr/>
        </p:nvSpPr>
        <p:spPr>
          <a:xfrm>
            <a:off x="1331640" y="1412776"/>
            <a:ext cx="6984776" cy="1938992"/>
          </a:xfrm>
          <a:prstGeom prst="rect">
            <a:avLst/>
          </a:prstGeom>
          <a:noFill/>
        </p:spPr>
        <p:txBody>
          <a:bodyPr wrap="square" rtlCol="0">
            <a:spAutoFit/>
          </a:bodyPr>
          <a:lstStyle/>
          <a:p>
            <a:r>
              <a:rPr lang="it-IT" sz="2400" dirty="0" smtClean="0"/>
              <a:t>La </a:t>
            </a:r>
            <a:r>
              <a:rPr lang="it-IT" sz="2400" b="1" dirty="0" smtClean="0">
                <a:effectLst>
                  <a:outerShdw blurRad="38100" dist="38100" dir="2700000" algn="tl">
                    <a:srgbClr val="000000">
                      <a:alpha val="43137"/>
                    </a:srgbClr>
                  </a:outerShdw>
                </a:effectLst>
              </a:rPr>
              <a:t>GERMANIA</a:t>
            </a:r>
            <a:r>
              <a:rPr lang="it-IT" sz="2400" dirty="0" smtClean="0"/>
              <a:t> invade la POLONIA</a:t>
            </a:r>
          </a:p>
          <a:p>
            <a:pPr>
              <a:buFont typeface="Arial" pitchFamily="34" charset="0"/>
              <a:buChar char="•"/>
            </a:pPr>
            <a:r>
              <a:rPr lang="it-IT" sz="2400" dirty="0"/>
              <a:t> </a:t>
            </a:r>
            <a:r>
              <a:rPr lang="it-IT" sz="2400" dirty="0" smtClean="0"/>
              <a:t>dopo il </a:t>
            </a:r>
            <a:r>
              <a:rPr lang="it-IT" sz="2400" u="sng" dirty="0" smtClean="0"/>
              <a:t>patto di non aggressione </a:t>
            </a:r>
            <a:r>
              <a:rPr lang="it-IT" sz="2400" dirty="0" smtClean="0"/>
              <a:t>con l’URSS è sicura:</a:t>
            </a:r>
          </a:p>
          <a:p>
            <a:pPr lvl="1">
              <a:buFont typeface="Arial" pitchFamily="34" charset="0"/>
              <a:buChar char="•"/>
            </a:pPr>
            <a:r>
              <a:rPr lang="it-IT" sz="2400" dirty="0"/>
              <a:t> </a:t>
            </a:r>
            <a:r>
              <a:rPr lang="it-IT" sz="2400" dirty="0" smtClean="0"/>
              <a:t>non deve combattere su due fronti</a:t>
            </a:r>
          </a:p>
          <a:p>
            <a:pPr lvl="1">
              <a:buFont typeface="Arial" pitchFamily="34" charset="0"/>
              <a:buChar char="•"/>
            </a:pPr>
            <a:r>
              <a:rPr lang="it-IT" sz="2400" dirty="0"/>
              <a:t> </a:t>
            </a:r>
            <a:r>
              <a:rPr lang="it-IT" sz="2400" dirty="0" smtClean="0"/>
              <a:t>riceve rifornimenti di petrolio e materie prime dai russi</a:t>
            </a:r>
            <a:endParaRPr lang="it-IT" sz="2400" dirty="0"/>
          </a:p>
        </p:txBody>
      </p:sp>
      <p:sp>
        <p:nvSpPr>
          <p:cNvPr id="6" name="CasellaDiTesto 5"/>
          <p:cNvSpPr txBox="1"/>
          <p:nvPr/>
        </p:nvSpPr>
        <p:spPr>
          <a:xfrm>
            <a:off x="611560" y="3573016"/>
            <a:ext cx="4464496" cy="461665"/>
          </a:xfrm>
          <a:prstGeom prst="rect">
            <a:avLst/>
          </a:prstGeom>
          <a:noFill/>
        </p:spPr>
        <p:txBody>
          <a:bodyPr wrap="square" rtlCol="0">
            <a:spAutoFit/>
          </a:bodyPr>
          <a:lstStyle/>
          <a:p>
            <a:r>
              <a:rPr lang="it-IT" sz="2400" u="sng" dirty="0" smtClean="0">
                <a:solidFill>
                  <a:srgbClr val="FF0000"/>
                </a:solidFill>
                <a:effectLst>
                  <a:outerShdw blurRad="38100" dist="38100" dir="2700000" algn="tl">
                    <a:srgbClr val="000000">
                      <a:alpha val="43137"/>
                    </a:srgbClr>
                  </a:outerShdw>
                </a:effectLst>
              </a:rPr>
              <a:t>3 SETTEMBRE 1939</a:t>
            </a:r>
            <a:endParaRPr lang="it-IT" sz="2400" u="sng" dirty="0">
              <a:solidFill>
                <a:srgbClr val="FF0000"/>
              </a:solidFill>
              <a:effectLst>
                <a:outerShdw blurRad="38100" dist="38100" dir="2700000" algn="tl">
                  <a:srgbClr val="000000">
                    <a:alpha val="43137"/>
                  </a:srgbClr>
                </a:outerShdw>
              </a:effectLst>
            </a:endParaRPr>
          </a:p>
        </p:txBody>
      </p:sp>
      <p:sp>
        <p:nvSpPr>
          <p:cNvPr id="7" name="CasellaDiTesto 6"/>
          <p:cNvSpPr txBox="1"/>
          <p:nvPr/>
        </p:nvSpPr>
        <p:spPr>
          <a:xfrm>
            <a:off x="1043608" y="4221088"/>
            <a:ext cx="7344816" cy="830997"/>
          </a:xfrm>
          <a:prstGeom prst="rect">
            <a:avLst/>
          </a:prstGeom>
          <a:noFill/>
        </p:spPr>
        <p:txBody>
          <a:bodyPr wrap="square" rtlCol="0">
            <a:spAutoFit/>
          </a:bodyPr>
          <a:lstStyle/>
          <a:p>
            <a:r>
              <a:rPr lang="it-IT" sz="2400" b="1" dirty="0" smtClean="0">
                <a:solidFill>
                  <a:srgbClr val="002060"/>
                </a:solidFill>
              </a:rPr>
              <a:t>FRANCIA</a:t>
            </a:r>
            <a:r>
              <a:rPr lang="it-IT" sz="2400" dirty="0" smtClean="0"/>
              <a:t> e </a:t>
            </a:r>
            <a:r>
              <a:rPr lang="it-IT" sz="2400" b="1" dirty="0" smtClean="0">
                <a:solidFill>
                  <a:schemeClr val="accent6">
                    <a:lumMod val="75000"/>
                  </a:schemeClr>
                </a:solidFill>
              </a:rPr>
              <a:t>GRAN BRETAGNA </a:t>
            </a:r>
          </a:p>
          <a:p>
            <a:r>
              <a:rPr lang="it-IT" sz="2400" dirty="0" smtClean="0"/>
              <a:t>dichiarano guerra alla </a:t>
            </a:r>
            <a:r>
              <a:rPr lang="it-IT" sz="2400" b="1" dirty="0" smtClean="0"/>
              <a:t>GERMANIA</a:t>
            </a:r>
            <a:endParaRPr lang="it-IT" sz="24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sualizza immagine di origine"/>
          <p:cNvPicPr>
            <a:picLocks noChangeAspect="1" noChangeArrowheads="1"/>
          </p:cNvPicPr>
          <p:nvPr/>
        </p:nvPicPr>
        <p:blipFill>
          <a:blip r:embed="rId2" cstate="print"/>
          <a:srcRect l="27500"/>
          <a:stretch>
            <a:fillRect/>
          </a:stretch>
        </p:blipFill>
        <p:spPr bwMode="auto">
          <a:xfrm>
            <a:off x="6858016" y="2714620"/>
            <a:ext cx="2071682" cy="3695701"/>
          </a:xfrm>
          <a:prstGeom prst="rect">
            <a:avLst/>
          </a:prstGeom>
          <a:noFill/>
        </p:spPr>
      </p:pic>
      <p:sp>
        <p:nvSpPr>
          <p:cNvPr id="3" name="CasellaDiTesto 2"/>
          <p:cNvSpPr txBox="1"/>
          <p:nvPr/>
        </p:nvSpPr>
        <p:spPr>
          <a:xfrm>
            <a:off x="214282" y="142852"/>
            <a:ext cx="6429420" cy="6093976"/>
          </a:xfrm>
          <a:prstGeom prst="rect">
            <a:avLst/>
          </a:prstGeom>
          <a:noFill/>
          <a:ln>
            <a:solidFill>
              <a:schemeClr val="tx1"/>
            </a:solidFill>
            <a:prstDash val="dash"/>
          </a:ln>
        </p:spPr>
        <p:txBody>
          <a:bodyPr wrap="square" rtlCol="0">
            <a:spAutoFit/>
          </a:bodyPr>
          <a:lstStyle/>
          <a:p>
            <a:pPr algn="just"/>
            <a:r>
              <a:rPr lang="it-IT" sz="2600" dirty="0" smtClean="0"/>
              <a:t>“Dall’Inghilterra, non dal suo popolo ma dai suoi politicanti, oggi viene un solo grido: la guerra deve continuare! […] Credetemi, signori deputati, io provo un profondo disgusto per questo genere di politicanti privi di scrupoli che rovinano intere nazioni. Mi fa quasi dolore pensare di essere stato scelto dal destino per dare l’ultimo colpo alla struttura che questi uomini hanno già fatto </a:t>
            </a:r>
            <a:r>
              <a:rPr lang="it-IT" sz="2600" dirty="0" err="1" smtClean="0"/>
              <a:t>vacillare…</a:t>
            </a:r>
            <a:r>
              <a:rPr lang="it-IT" sz="2600" dirty="0" smtClean="0"/>
              <a:t> Non v’è dubbio che, per allora, Churchill sarà nel Canada dove sono già stati mandati il denaro e i figli di coloro che hanno tanto interesse a continuare la guerra. Però, per milioni di altri, cominceranno grandi </a:t>
            </a:r>
            <a:r>
              <a:rPr lang="it-IT" sz="2600" dirty="0" err="1" smtClean="0"/>
              <a:t>sofferenze…</a:t>
            </a:r>
            <a:r>
              <a:rPr lang="it-IT" sz="2600" dirty="0" smtClean="0"/>
              <a:t>”. </a:t>
            </a:r>
            <a:endParaRPr lang="it-IT" sz="2600" dirty="0"/>
          </a:p>
        </p:txBody>
      </p:sp>
      <p:sp>
        <p:nvSpPr>
          <p:cNvPr id="4" name="CasellaDiTesto 3"/>
          <p:cNvSpPr txBox="1"/>
          <p:nvPr/>
        </p:nvSpPr>
        <p:spPr>
          <a:xfrm>
            <a:off x="6858016" y="142852"/>
            <a:ext cx="2143140" cy="923330"/>
          </a:xfrm>
          <a:prstGeom prst="rect">
            <a:avLst/>
          </a:prstGeom>
          <a:noFill/>
        </p:spPr>
        <p:txBody>
          <a:bodyPr wrap="square" rtlCol="0">
            <a:spAutoFit/>
          </a:bodyPr>
          <a:lstStyle/>
          <a:p>
            <a:pPr algn="ctr"/>
            <a:r>
              <a:rPr lang="it-IT" dirty="0" smtClean="0"/>
              <a:t>19 luglio 1940: Hitler al Parlamento tedesco</a:t>
            </a:r>
            <a:endParaRPr lang="it-IT"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571472" y="714356"/>
            <a:ext cx="8035826" cy="2308324"/>
          </a:xfrm>
          <a:prstGeom prst="rect">
            <a:avLst/>
          </a:prstGeom>
          <a:noFill/>
        </p:spPr>
        <p:txBody>
          <a:bodyPr wrap="square" rtlCol="0">
            <a:spAutoFit/>
          </a:bodyPr>
          <a:lstStyle/>
          <a:p>
            <a:pPr algn="ctr"/>
            <a:r>
              <a:rPr lang="it-IT" sz="2400" b="1" dirty="0" smtClean="0">
                <a:solidFill>
                  <a:srgbClr val="FF0000"/>
                </a:solidFill>
              </a:rPr>
              <a:t>BATTAGLIA </a:t>
            </a:r>
            <a:r>
              <a:rPr lang="it-IT" sz="2400" b="1" dirty="0" err="1" smtClean="0">
                <a:solidFill>
                  <a:srgbClr val="FF0000"/>
                </a:solidFill>
              </a:rPr>
              <a:t>D’INGHILTERRA</a:t>
            </a:r>
            <a:endParaRPr lang="it-IT" sz="2400" b="1" dirty="0" smtClean="0">
              <a:solidFill>
                <a:srgbClr val="FF0000"/>
              </a:solidFill>
            </a:endParaRPr>
          </a:p>
          <a:p>
            <a:endParaRPr lang="it-IT" sz="2400" dirty="0" smtClean="0"/>
          </a:p>
          <a:p>
            <a:r>
              <a:rPr lang="it-IT" sz="2400" dirty="0" smtClean="0"/>
              <a:t>OPERAZIONE “</a:t>
            </a:r>
            <a:r>
              <a:rPr lang="it-IT" sz="2400" b="1" dirty="0" smtClean="0"/>
              <a:t>LEONE MARINO</a:t>
            </a:r>
            <a:r>
              <a:rPr lang="it-IT" sz="2400" dirty="0" smtClean="0"/>
              <a:t>” = </a:t>
            </a:r>
            <a:r>
              <a:rPr lang="it-IT" sz="2400" i="1" dirty="0" smtClean="0"/>
              <a:t>piano di invasione tedesco alla Gran Bretagna</a:t>
            </a:r>
            <a:r>
              <a:rPr lang="it-IT" sz="2400" dirty="0" smtClean="0"/>
              <a:t>.</a:t>
            </a:r>
          </a:p>
          <a:p>
            <a:r>
              <a:rPr lang="it-IT" sz="2400" dirty="0" smtClean="0"/>
              <a:t>- Eliminazione dell’aviazione inglese per poi sbarcare sull’isola con la flotta</a:t>
            </a:r>
          </a:p>
        </p:txBody>
      </p:sp>
      <p:pic>
        <p:nvPicPr>
          <p:cNvPr id="2050" name="Picture 2" descr="Visualizza immagine di origine"/>
          <p:cNvPicPr>
            <a:picLocks noChangeAspect="1" noChangeArrowheads="1"/>
          </p:cNvPicPr>
          <p:nvPr/>
        </p:nvPicPr>
        <p:blipFill>
          <a:blip r:embed="rId2" cstate="print"/>
          <a:srcRect/>
          <a:stretch>
            <a:fillRect/>
          </a:stretch>
        </p:blipFill>
        <p:spPr bwMode="auto">
          <a:xfrm>
            <a:off x="785786" y="3214686"/>
            <a:ext cx="3429024" cy="3330111"/>
          </a:xfrm>
          <a:prstGeom prst="rect">
            <a:avLst/>
          </a:prstGeom>
          <a:noFill/>
        </p:spPr>
      </p:pic>
      <p:pic>
        <p:nvPicPr>
          <p:cNvPr id="2054" name="Picture 6" descr="Visualizza immagine di origine"/>
          <p:cNvPicPr>
            <a:picLocks noChangeAspect="1" noChangeArrowheads="1"/>
          </p:cNvPicPr>
          <p:nvPr/>
        </p:nvPicPr>
        <p:blipFill>
          <a:blip r:embed="rId3" cstate="print"/>
          <a:srcRect/>
          <a:stretch>
            <a:fillRect/>
          </a:stretch>
        </p:blipFill>
        <p:spPr bwMode="auto">
          <a:xfrm>
            <a:off x="4643438" y="3214686"/>
            <a:ext cx="3455194" cy="3355525"/>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571472" y="714356"/>
            <a:ext cx="8035826" cy="2246769"/>
          </a:xfrm>
          <a:prstGeom prst="rect">
            <a:avLst/>
          </a:prstGeom>
          <a:noFill/>
        </p:spPr>
        <p:txBody>
          <a:bodyPr wrap="square" rtlCol="0">
            <a:spAutoFit/>
          </a:bodyPr>
          <a:lstStyle/>
          <a:p>
            <a:r>
              <a:rPr lang="it-IT" sz="2800" b="1" dirty="0" smtClean="0">
                <a:effectLst>
                  <a:outerShdw blurRad="38100" dist="38100" dir="2700000" algn="tl">
                    <a:srgbClr val="000000">
                      <a:alpha val="43137"/>
                    </a:srgbClr>
                  </a:outerShdw>
                </a:effectLst>
              </a:rPr>
              <a:t>GLI INGLESI </a:t>
            </a:r>
            <a:r>
              <a:rPr lang="it-IT" sz="2800" b="1" dirty="0" smtClean="0">
                <a:solidFill>
                  <a:srgbClr val="FF0000"/>
                </a:solidFill>
                <a:effectLst>
                  <a:outerShdw blurRad="38100" dist="38100" dir="2700000" algn="tl">
                    <a:srgbClr val="000000">
                      <a:alpha val="43137"/>
                    </a:srgbClr>
                  </a:outerShdw>
                </a:effectLst>
              </a:rPr>
              <a:t>RESISTONO</a:t>
            </a:r>
          </a:p>
          <a:p>
            <a:pPr>
              <a:buFontTx/>
              <a:buChar char="-"/>
            </a:pPr>
            <a:r>
              <a:rPr lang="it-IT" sz="2800" dirty="0" smtClean="0"/>
              <a:t> DIVENTANO IL SIMBOLO DELLA RESISTENZA</a:t>
            </a:r>
          </a:p>
          <a:p>
            <a:pPr>
              <a:buFontTx/>
              <a:buChar char="-"/>
            </a:pPr>
            <a:r>
              <a:rPr lang="it-IT" sz="2800" dirty="0" smtClean="0"/>
              <a:t> OSPITANO TUTTI GLI OPPOSITORI DEL REGIME NAZISTA</a:t>
            </a:r>
          </a:p>
          <a:p>
            <a:endParaRPr lang="it-IT" sz="2800" dirty="0"/>
          </a:p>
        </p:txBody>
      </p:sp>
      <p:pic>
        <p:nvPicPr>
          <p:cNvPr id="1026" name="Picture 2" descr="Visualizza immagine di origine"/>
          <p:cNvPicPr>
            <a:picLocks noChangeAspect="1" noChangeArrowheads="1"/>
          </p:cNvPicPr>
          <p:nvPr/>
        </p:nvPicPr>
        <p:blipFill>
          <a:blip r:embed="rId2" cstate="print"/>
          <a:srcRect/>
          <a:stretch>
            <a:fillRect/>
          </a:stretch>
        </p:blipFill>
        <p:spPr bwMode="auto">
          <a:xfrm>
            <a:off x="2928926" y="2285992"/>
            <a:ext cx="3215273" cy="3929050"/>
          </a:xfrm>
          <a:prstGeom prst="rect">
            <a:avLst/>
          </a:prstGeom>
          <a:noFill/>
        </p:spPr>
      </p:pic>
      <p:sp>
        <p:nvSpPr>
          <p:cNvPr id="4" name="CasellaDiTesto 3"/>
          <p:cNvSpPr txBox="1"/>
          <p:nvPr/>
        </p:nvSpPr>
        <p:spPr>
          <a:xfrm>
            <a:off x="6429388" y="5572140"/>
            <a:ext cx="2214578" cy="369332"/>
          </a:xfrm>
          <a:prstGeom prst="rect">
            <a:avLst/>
          </a:prstGeom>
          <a:noFill/>
        </p:spPr>
        <p:txBody>
          <a:bodyPr wrap="square" rtlCol="0">
            <a:spAutoFit/>
          </a:bodyPr>
          <a:lstStyle/>
          <a:p>
            <a:r>
              <a:rPr lang="it-IT" dirty="0" smtClean="0"/>
              <a:t>RADAR inglese, 1940</a:t>
            </a:r>
            <a:endParaRPr lang="it-IT"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s://i.pinimg.com/originals/dc/9e/d7/dc9ed7604de4b48c0a7ce0b95dfeffd7.jpg"/>
          <p:cNvPicPr>
            <a:picLocks noChangeAspect="1" noChangeArrowheads="1"/>
          </p:cNvPicPr>
          <p:nvPr/>
        </p:nvPicPr>
        <p:blipFill>
          <a:blip r:embed="rId2" cstate="print">
            <a:lum contrast="20000"/>
          </a:blip>
          <a:srcRect/>
          <a:stretch>
            <a:fillRect/>
          </a:stretch>
        </p:blipFill>
        <p:spPr bwMode="auto">
          <a:xfrm>
            <a:off x="357158" y="1857364"/>
            <a:ext cx="4572000" cy="3257550"/>
          </a:xfrm>
          <a:prstGeom prst="rect">
            <a:avLst/>
          </a:prstGeom>
          <a:noFill/>
        </p:spPr>
      </p:pic>
      <p:pic>
        <p:nvPicPr>
          <p:cNvPr id="45060" name="Picture 4" descr="Visualizza immagine di origine"/>
          <p:cNvPicPr>
            <a:picLocks noChangeAspect="1" noChangeArrowheads="1"/>
          </p:cNvPicPr>
          <p:nvPr/>
        </p:nvPicPr>
        <p:blipFill>
          <a:blip r:embed="rId3" cstate="print"/>
          <a:srcRect/>
          <a:stretch>
            <a:fillRect/>
          </a:stretch>
        </p:blipFill>
        <p:spPr bwMode="auto">
          <a:xfrm>
            <a:off x="4714876" y="214290"/>
            <a:ext cx="4056416" cy="3214710"/>
          </a:xfrm>
          <a:prstGeom prst="rect">
            <a:avLst/>
          </a:prstGeom>
          <a:noFill/>
        </p:spPr>
      </p:pic>
      <p:pic>
        <p:nvPicPr>
          <p:cNvPr id="45062" name="Picture 6" descr="Visualizza immagine di origine"/>
          <p:cNvPicPr>
            <a:picLocks noChangeAspect="1" noChangeArrowheads="1"/>
          </p:cNvPicPr>
          <p:nvPr/>
        </p:nvPicPr>
        <p:blipFill>
          <a:blip r:embed="rId4" cstate="print">
            <a:lum contrast="10000"/>
          </a:blip>
          <a:srcRect/>
          <a:stretch>
            <a:fillRect/>
          </a:stretch>
        </p:blipFill>
        <p:spPr bwMode="auto">
          <a:xfrm>
            <a:off x="3929058" y="3571876"/>
            <a:ext cx="4118948" cy="2857520"/>
          </a:xfrm>
          <a:prstGeom prst="rect">
            <a:avLst/>
          </a:prstGeom>
          <a:noFill/>
        </p:spPr>
      </p:pic>
      <p:sp>
        <p:nvSpPr>
          <p:cNvPr id="5" name="CasellaDiTesto 4"/>
          <p:cNvSpPr txBox="1"/>
          <p:nvPr/>
        </p:nvSpPr>
        <p:spPr>
          <a:xfrm>
            <a:off x="500034" y="428604"/>
            <a:ext cx="3429024" cy="369332"/>
          </a:xfrm>
          <a:prstGeom prst="rect">
            <a:avLst/>
          </a:prstGeom>
          <a:noFill/>
        </p:spPr>
        <p:txBody>
          <a:bodyPr wrap="square" rtlCol="0">
            <a:spAutoFit/>
          </a:bodyPr>
          <a:lstStyle/>
          <a:p>
            <a:r>
              <a:rPr lang="it-IT" dirty="0" smtClean="0"/>
              <a:t>Londra bombardata</a:t>
            </a:r>
            <a:endParaRPr lang="it-IT"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Visualizza immagine di origine"/>
          <p:cNvPicPr>
            <a:picLocks noChangeAspect="1" noChangeArrowheads="1"/>
          </p:cNvPicPr>
          <p:nvPr/>
        </p:nvPicPr>
        <p:blipFill>
          <a:blip r:embed="rId2" cstate="print"/>
          <a:srcRect/>
          <a:stretch>
            <a:fillRect/>
          </a:stretch>
        </p:blipFill>
        <p:spPr bwMode="auto">
          <a:xfrm>
            <a:off x="214282" y="285728"/>
            <a:ext cx="4095540" cy="6000792"/>
          </a:xfrm>
          <a:prstGeom prst="rect">
            <a:avLst/>
          </a:prstGeom>
          <a:noFill/>
        </p:spPr>
      </p:pic>
      <p:sp>
        <p:nvSpPr>
          <p:cNvPr id="4" name="CasellaDiTesto 3"/>
          <p:cNvSpPr txBox="1"/>
          <p:nvPr/>
        </p:nvSpPr>
        <p:spPr>
          <a:xfrm>
            <a:off x="4572000" y="928670"/>
            <a:ext cx="3571900" cy="646331"/>
          </a:xfrm>
          <a:prstGeom prst="rect">
            <a:avLst/>
          </a:prstGeom>
          <a:noFill/>
          <a:ln>
            <a:solidFill>
              <a:schemeClr val="tx1"/>
            </a:solidFill>
            <a:prstDash val="dashDot"/>
          </a:ln>
        </p:spPr>
        <p:txBody>
          <a:bodyPr wrap="square" rtlCol="0">
            <a:spAutoFit/>
          </a:bodyPr>
          <a:lstStyle/>
          <a:p>
            <a:r>
              <a:rPr lang="it-IT" dirty="0" smtClean="0"/>
              <a:t>Crudele manifesto di Gino </a:t>
            </a:r>
            <a:r>
              <a:rPr lang="it-IT" dirty="0" err="1" smtClean="0"/>
              <a:t>Boccasile</a:t>
            </a:r>
            <a:r>
              <a:rPr lang="it-IT" dirty="0" smtClean="0"/>
              <a:t>, 1940</a:t>
            </a:r>
            <a:endParaRPr lang="it-IT" dirty="0"/>
          </a:p>
        </p:txBody>
      </p:sp>
      <p:sp>
        <p:nvSpPr>
          <p:cNvPr id="5" name="CasellaDiTesto 4"/>
          <p:cNvSpPr txBox="1"/>
          <p:nvPr/>
        </p:nvSpPr>
        <p:spPr>
          <a:xfrm>
            <a:off x="4643438" y="5214950"/>
            <a:ext cx="3929090" cy="923330"/>
          </a:xfrm>
          <a:prstGeom prst="rect">
            <a:avLst/>
          </a:prstGeom>
          <a:noFill/>
        </p:spPr>
        <p:txBody>
          <a:bodyPr wrap="square" rtlCol="0">
            <a:spAutoFit/>
          </a:bodyPr>
          <a:lstStyle/>
          <a:p>
            <a:r>
              <a:rPr lang="it-IT" dirty="0" smtClean="0"/>
              <a:t>Ma a Londra si continua a vivere, tra razionamenti, coprifuoco, ripari cercati nelle stazioni della </a:t>
            </a:r>
            <a:r>
              <a:rPr lang="it-IT" dirty="0" err="1" smtClean="0"/>
              <a:t>metropolitana…</a:t>
            </a:r>
            <a:endParaRPr lang="it-IT"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Visualizza immagine di origine"/>
          <p:cNvPicPr>
            <a:picLocks noChangeAspect="1" noChangeArrowheads="1"/>
          </p:cNvPicPr>
          <p:nvPr/>
        </p:nvPicPr>
        <p:blipFill>
          <a:blip r:embed="rId2" cstate="print">
            <a:lum contrast="20000"/>
          </a:blip>
          <a:srcRect/>
          <a:stretch>
            <a:fillRect/>
          </a:stretch>
        </p:blipFill>
        <p:spPr bwMode="auto">
          <a:xfrm>
            <a:off x="571472" y="1571612"/>
            <a:ext cx="5143536" cy="4020532"/>
          </a:xfrm>
          <a:prstGeom prst="rect">
            <a:avLst/>
          </a:prstGeom>
          <a:noFill/>
        </p:spPr>
      </p:pic>
      <p:sp>
        <p:nvSpPr>
          <p:cNvPr id="3" name="CasellaDiTesto 2"/>
          <p:cNvSpPr txBox="1"/>
          <p:nvPr/>
        </p:nvSpPr>
        <p:spPr>
          <a:xfrm>
            <a:off x="642910" y="571480"/>
            <a:ext cx="6858048" cy="369332"/>
          </a:xfrm>
          <a:prstGeom prst="rect">
            <a:avLst/>
          </a:prstGeom>
          <a:noFill/>
        </p:spPr>
        <p:txBody>
          <a:bodyPr wrap="square" rtlCol="0">
            <a:spAutoFit/>
          </a:bodyPr>
          <a:lstStyle/>
          <a:p>
            <a:r>
              <a:rPr lang="it-IT" dirty="0" smtClean="0"/>
              <a:t>Bambini evacuati da Londra, 1940</a:t>
            </a:r>
            <a:endParaRPr lang="it-IT" dirty="0"/>
          </a:p>
        </p:txBody>
      </p:sp>
      <p:pic>
        <p:nvPicPr>
          <p:cNvPr id="44036" name="Picture 4" descr="Risultato immagine per london children evacuation 1940"/>
          <p:cNvPicPr>
            <a:picLocks noChangeAspect="1" noChangeArrowheads="1"/>
          </p:cNvPicPr>
          <p:nvPr/>
        </p:nvPicPr>
        <p:blipFill>
          <a:blip r:embed="rId3" cstate="print"/>
          <a:srcRect/>
          <a:stretch>
            <a:fillRect/>
          </a:stretch>
        </p:blipFill>
        <p:spPr bwMode="auto">
          <a:xfrm>
            <a:off x="5147245" y="214290"/>
            <a:ext cx="3753877" cy="2286016"/>
          </a:xfrm>
          <a:prstGeom prst="rect">
            <a:avLst/>
          </a:prstGeom>
          <a:noFill/>
        </p:spPr>
      </p:pic>
      <p:pic>
        <p:nvPicPr>
          <p:cNvPr id="44038" name="Picture 6" descr="Visualizza immagine di origine"/>
          <p:cNvPicPr>
            <a:picLocks noChangeAspect="1" noChangeArrowheads="1"/>
          </p:cNvPicPr>
          <p:nvPr/>
        </p:nvPicPr>
        <p:blipFill>
          <a:blip r:embed="rId4" cstate="print"/>
          <a:srcRect/>
          <a:stretch>
            <a:fillRect/>
          </a:stretch>
        </p:blipFill>
        <p:spPr bwMode="auto">
          <a:xfrm>
            <a:off x="4786314" y="3429000"/>
            <a:ext cx="3810000" cy="2952751"/>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4282" y="500042"/>
            <a:ext cx="5286412" cy="461665"/>
          </a:xfrm>
          <a:prstGeom prst="rect">
            <a:avLst/>
          </a:prstGeom>
          <a:noFill/>
        </p:spPr>
        <p:txBody>
          <a:bodyPr wrap="square" rtlCol="0">
            <a:spAutoFit/>
          </a:bodyPr>
          <a:lstStyle/>
          <a:p>
            <a:r>
              <a:rPr lang="it-IT" sz="2400" dirty="0" smtClean="0"/>
              <a:t>SPIONAGGIO E </a:t>
            </a:r>
            <a:r>
              <a:rPr lang="it-IT" sz="2400" dirty="0" err="1" smtClean="0"/>
              <a:t>CONTROSPIONAGGIO…</a:t>
            </a:r>
            <a:endParaRPr lang="it-IT" sz="2400" dirty="0"/>
          </a:p>
        </p:txBody>
      </p:sp>
      <p:pic>
        <p:nvPicPr>
          <p:cNvPr id="50178" name="Picture 2" descr="Visualizza immagine di origine"/>
          <p:cNvPicPr>
            <a:picLocks noChangeAspect="1" noChangeArrowheads="1"/>
          </p:cNvPicPr>
          <p:nvPr/>
        </p:nvPicPr>
        <p:blipFill>
          <a:blip r:embed="rId2" cstate="print"/>
          <a:srcRect/>
          <a:stretch>
            <a:fillRect/>
          </a:stretch>
        </p:blipFill>
        <p:spPr bwMode="auto">
          <a:xfrm>
            <a:off x="5572132" y="1714488"/>
            <a:ext cx="3410317" cy="4929222"/>
          </a:xfrm>
          <a:prstGeom prst="rect">
            <a:avLst/>
          </a:prstGeom>
          <a:noFill/>
        </p:spPr>
      </p:pic>
      <p:pic>
        <p:nvPicPr>
          <p:cNvPr id="50180" name="Picture 4" descr="Visualizza immagine di origine"/>
          <p:cNvPicPr>
            <a:picLocks noChangeAspect="1" noChangeArrowheads="1"/>
          </p:cNvPicPr>
          <p:nvPr/>
        </p:nvPicPr>
        <p:blipFill>
          <a:blip r:embed="rId3" cstate="print"/>
          <a:srcRect/>
          <a:stretch>
            <a:fillRect/>
          </a:stretch>
        </p:blipFill>
        <p:spPr bwMode="auto">
          <a:xfrm>
            <a:off x="428596" y="1142984"/>
            <a:ext cx="3305659" cy="4500594"/>
          </a:xfrm>
          <a:prstGeom prst="rect">
            <a:avLst/>
          </a:prstGeom>
          <a:noFill/>
        </p:spPr>
      </p:pic>
      <p:sp>
        <p:nvSpPr>
          <p:cNvPr id="5" name="CasellaDiTesto 4"/>
          <p:cNvSpPr txBox="1"/>
          <p:nvPr/>
        </p:nvSpPr>
        <p:spPr>
          <a:xfrm>
            <a:off x="714348" y="5072074"/>
            <a:ext cx="2643206" cy="369332"/>
          </a:xfrm>
          <a:prstGeom prst="rect">
            <a:avLst/>
          </a:prstGeom>
          <a:noFill/>
        </p:spPr>
        <p:txBody>
          <a:bodyPr wrap="square" rtlCol="0">
            <a:spAutoFit/>
          </a:bodyPr>
          <a:lstStyle/>
          <a:p>
            <a:pPr algn="ctr"/>
            <a:r>
              <a:rPr lang="it-IT" b="1" dirty="0" smtClean="0">
                <a:solidFill>
                  <a:schemeClr val="bg1"/>
                </a:solidFill>
              </a:rPr>
              <a:t>ALAN TURING</a:t>
            </a:r>
            <a:endParaRPr lang="it-IT" b="1" dirty="0">
              <a:solidFill>
                <a:schemeClr val="bg1"/>
              </a:solidFill>
            </a:endParaRPr>
          </a:p>
        </p:txBody>
      </p:sp>
      <p:sp>
        <p:nvSpPr>
          <p:cNvPr id="6" name="CasellaDiTesto 5"/>
          <p:cNvSpPr txBox="1"/>
          <p:nvPr/>
        </p:nvSpPr>
        <p:spPr>
          <a:xfrm>
            <a:off x="5929322" y="642918"/>
            <a:ext cx="3000396" cy="923330"/>
          </a:xfrm>
          <a:prstGeom prst="rect">
            <a:avLst/>
          </a:prstGeom>
          <a:noFill/>
        </p:spPr>
        <p:txBody>
          <a:bodyPr wrap="square" rtlCol="0">
            <a:spAutoFit/>
          </a:bodyPr>
          <a:lstStyle/>
          <a:p>
            <a:pPr algn="ctr"/>
            <a:r>
              <a:rPr lang="it-IT" dirty="0" smtClean="0"/>
              <a:t>La macchina “ENIGMA” usata per criptare i messaggi tedeschi</a:t>
            </a:r>
            <a:endParaRPr lang="it-IT" dirty="0"/>
          </a:p>
        </p:txBody>
      </p:sp>
      <p:sp>
        <p:nvSpPr>
          <p:cNvPr id="7" name="CasellaDiTesto 6"/>
          <p:cNvSpPr txBox="1"/>
          <p:nvPr/>
        </p:nvSpPr>
        <p:spPr>
          <a:xfrm>
            <a:off x="357158" y="5786454"/>
            <a:ext cx="3714776" cy="923330"/>
          </a:xfrm>
          <a:prstGeom prst="rect">
            <a:avLst/>
          </a:prstGeom>
          <a:noFill/>
        </p:spPr>
        <p:txBody>
          <a:bodyPr wrap="square" rtlCol="0">
            <a:spAutoFit/>
          </a:bodyPr>
          <a:lstStyle/>
          <a:p>
            <a:r>
              <a:rPr lang="it-IT" dirty="0" err="1" smtClean="0"/>
              <a:t>Turing</a:t>
            </a:r>
            <a:r>
              <a:rPr lang="it-IT" dirty="0" smtClean="0"/>
              <a:t> e una squadra assoldata dagli inglesi riescono infine a decodificare i messaggi</a:t>
            </a:r>
            <a:endParaRPr lang="it-IT" dirty="0"/>
          </a:p>
        </p:txBody>
      </p:sp>
      <p:pic>
        <p:nvPicPr>
          <p:cNvPr id="50182" name="Picture 6" descr="Visualizza immagine di origine"/>
          <p:cNvPicPr>
            <a:picLocks noChangeAspect="1" noChangeArrowheads="1"/>
          </p:cNvPicPr>
          <p:nvPr/>
        </p:nvPicPr>
        <p:blipFill>
          <a:blip r:embed="rId4" cstate="print"/>
          <a:srcRect/>
          <a:stretch>
            <a:fillRect/>
          </a:stretch>
        </p:blipFill>
        <p:spPr bwMode="auto">
          <a:xfrm>
            <a:off x="3357554" y="1071546"/>
            <a:ext cx="2380155" cy="3357586"/>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23528" y="620688"/>
            <a:ext cx="8496944" cy="6001643"/>
          </a:xfrm>
          <a:prstGeom prst="rect">
            <a:avLst/>
          </a:prstGeom>
          <a:noFill/>
        </p:spPr>
        <p:txBody>
          <a:bodyPr wrap="square" rtlCol="0">
            <a:spAutoFit/>
          </a:bodyPr>
          <a:lstStyle/>
          <a:p>
            <a:pPr algn="r"/>
            <a:r>
              <a:rPr lang="it-IT" sz="2400" dirty="0" smtClean="0"/>
              <a:t>Hitler punta allora il suo vero obiettivo: la </a:t>
            </a:r>
            <a:r>
              <a:rPr lang="it-IT" sz="3200" b="1" dirty="0" smtClean="0">
                <a:solidFill>
                  <a:srgbClr val="FF0000"/>
                </a:solidFill>
                <a:effectLst>
                  <a:outerShdw blurRad="38100" dist="38100" dir="2700000" algn="tl">
                    <a:srgbClr val="000000">
                      <a:alpha val="43137"/>
                    </a:srgbClr>
                  </a:outerShdw>
                </a:effectLst>
              </a:rPr>
              <a:t>RUSSIA</a:t>
            </a:r>
            <a:endParaRPr lang="it-IT" sz="2400" dirty="0" smtClean="0"/>
          </a:p>
          <a:p>
            <a:endParaRPr lang="it-IT" sz="800" u="sng" dirty="0" smtClean="0">
              <a:solidFill>
                <a:srgbClr val="FF0000"/>
              </a:solidFill>
              <a:effectLst>
                <a:outerShdw blurRad="38100" dist="38100" dir="2700000" algn="tl">
                  <a:srgbClr val="000000">
                    <a:alpha val="43137"/>
                  </a:srgbClr>
                </a:outerShdw>
              </a:effectLst>
            </a:endParaRPr>
          </a:p>
          <a:p>
            <a:r>
              <a:rPr lang="it-IT" sz="2400" u="sng" dirty="0" smtClean="0">
                <a:solidFill>
                  <a:srgbClr val="FF0000"/>
                </a:solidFill>
                <a:effectLst>
                  <a:outerShdw blurRad="38100" dist="38100" dir="2700000" algn="tl">
                    <a:srgbClr val="000000">
                      <a:alpha val="43137"/>
                    </a:srgbClr>
                  </a:outerShdw>
                </a:effectLst>
              </a:rPr>
              <a:t>22 GIUGNO 1941</a:t>
            </a:r>
          </a:p>
          <a:p>
            <a:r>
              <a:rPr lang="it-IT" sz="2400" dirty="0" smtClean="0"/>
              <a:t>Ha inizio l’operazione “</a:t>
            </a:r>
            <a:r>
              <a:rPr lang="it-IT" sz="3200" b="1" dirty="0" smtClean="0"/>
              <a:t>BARBAROSSA</a:t>
            </a:r>
            <a:r>
              <a:rPr lang="it-IT" sz="2400" dirty="0" smtClean="0"/>
              <a:t>”</a:t>
            </a:r>
          </a:p>
          <a:p>
            <a:endParaRPr lang="it-IT" sz="2400" dirty="0" smtClean="0"/>
          </a:p>
          <a:p>
            <a:pPr>
              <a:buFontTx/>
              <a:buChar char="-"/>
            </a:pPr>
            <a:r>
              <a:rPr lang="it-IT" sz="2400" dirty="0" smtClean="0"/>
              <a:t>La Germania </a:t>
            </a:r>
            <a:r>
              <a:rPr lang="it-IT" sz="2400" u="sng" dirty="0" smtClean="0"/>
              <a:t>sembra travolgere </a:t>
            </a:r>
            <a:r>
              <a:rPr lang="it-IT" sz="2400" dirty="0" smtClean="0"/>
              <a:t>l’</a:t>
            </a:r>
            <a:r>
              <a:rPr lang="it-IT" sz="2400" dirty="0" err="1" smtClean="0"/>
              <a:t>URSS…</a:t>
            </a:r>
            <a:endParaRPr lang="it-IT" sz="2400" dirty="0" smtClean="0"/>
          </a:p>
          <a:p>
            <a:pPr lvl="3">
              <a:buFontTx/>
              <a:buChar char="-"/>
            </a:pPr>
            <a:r>
              <a:rPr lang="it-IT" sz="2400" dirty="0" smtClean="0"/>
              <a:t> effetto sorpresa (Stalin temeva più l’aggressione giapponese)</a:t>
            </a:r>
          </a:p>
          <a:p>
            <a:pPr lvl="3">
              <a:buFontTx/>
              <a:buChar char="-"/>
            </a:pPr>
            <a:r>
              <a:rPr lang="it-IT" sz="2400" dirty="0" smtClean="0"/>
              <a:t> “grandi purghe” staliniane</a:t>
            </a:r>
          </a:p>
          <a:p>
            <a:pPr lvl="3">
              <a:buFontTx/>
              <a:buChar char="-"/>
            </a:pPr>
            <a:endParaRPr lang="it-IT" sz="2400" dirty="0" smtClean="0"/>
          </a:p>
          <a:p>
            <a:pPr>
              <a:buFontTx/>
              <a:buChar char="-"/>
            </a:pPr>
            <a:r>
              <a:rPr lang="it-IT" sz="2400" dirty="0" smtClean="0"/>
              <a:t> … ma </a:t>
            </a:r>
            <a:r>
              <a:rPr lang="it-IT" sz="2400" u="sng" dirty="0" smtClean="0"/>
              <a:t>non prende né Leningrado (900 giorni di assedio, circa 1 milione di morti russi!), né Mosca</a:t>
            </a:r>
            <a:r>
              <a:rPr lang="it-IT" sz="2400" dirty="0" smtClean="0"/>
              <a:t>, né obiettivi di fondamentale importanza</a:t>
            </a:r>
          </a:p>
          <a:p>
            <a:pPr>
              <a:buFontTx/>
              <a:buChar char="-"/>
            </a:pPr>
            <a:endParaRPr lang="it-IT" sz="2400" dirty="0" smtClean="0"/>
          </a:p>
          <a:p>
            <a:pPr>
              <a:buFontTx/>
              <a:buChar char="-"/>
            </a:pPr>
            <a:r>
              <a:rPr lang="it-IT" sz="2400" dirty="0" smtClean="0"/>
              <a:t> poi arriva l’inverno e l’</a:t>
            </a:r>
            <a:r>
              <a:rPr lang="it-IT" sz="2400" b="1" dirty="0" smtClean="0">
                <a:solidFill>
                  <a:srgbClr val="FF0000"/>
                </a:solidFill>
              </a:rPr>
              <a:t>URSS</a:t>
            </a:r>
            <a:r>
              <a:rPr lang="it-IT" sz="2400" dirty="0" smtClean="0"/>
              <a:t> adotta la tattica della “</a:t>
            </a:r>
            <a:r>
              <a:rPr lang="it-IT" sz="2400" b="1" u="sng" dirty="0" smtClean="0"/>
              <a:t>terra bruciata</a:t>
            </a:r>
            <a:r>
              <a:rPr lang="it-IT" sz="2400" dirty="0" smtClean="0"/>
              <a:t>”</a:t>
            </a:r>
          </a:p>
          <a:p>
            <a:r>
              <a:rPr lang="it-IT" sz="2400" dirty="0" smtClean="0"/>
              <a:t>                                                              </a:t>
            </a:r>
            <a:endParaRPr lang="it-IT" sz="20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762000" y="128588"/>
            <a:ext cx="7620000" cy="6600825"/>
          </a:xfrm>
          <a:prstGeom prst="rect">
            <a:avLst/>
          </a:prstGeom>
          <a:noFill/>
          <a:ln w="9525">
            <a:noFill/>
            <a:miter lim="800000"/>
            <a:headEnd/>
            <a:tailEnd/>
          </a:ln>
        </p:spPr>
      </p:pic>
      <p:cxnSp>
        <p:nvCxnSpPr>
          <p:cNvPr id="4" name="Connettore 2 3"/>
          <p:cNvCxnSpPr/>
          <p:nvPr/>
        </p:nvCxnSpPr>
        <p:spPr>
          <a:xfrm flipH="1" flipV="1">
            <a:off x="6372200" y="1988840"/>
            <a:ext cx="1224136" cy="14401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Connettore 2 4"/>
          <p:cNvCxnSpPr/>
          <p:nvPr/>
        </p:nvCxnSpPr>
        <p:spPr>
          <a:xfrm flipH="1">
            <a:off x="5076056" y="188640"/>
            <a:ext cx="1296144" cy="21602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Visualizza immagine di origine"/>
          <p:cNvPicPr>
            <a:picLocks noChangeAspect="1" noChangeArrowheads="1"/>
          </p:cNvPicPr>
          <p:nvPr/>
        </p:nvPicPr>
        <p:blipFill>
          <a:blip r:embed="rId2" cstate="print"/>
          <a:srcRect/>
          <a:stretch>
            <a:fillRect/>
          </a:stretch>
        </p:blipFill>
        <p:spPr bwMode="auto">
          <a:xfrm>
            <a:off x="285720" y="285728"/>
            <a:ext cx="6858000" cy="4505325"/>
          </a:xfrm>
          <a:prstGeom prst="rect">
            <a:avLst/>
          </a:prstGeom>
          <a:noFill/>
        </p:spPr>
      </p:pic>
      <p:pic>
        <p:nvPicPr>
          <p:cNvPr id="48132" name="Picture 4" descr="Visualizza immagine di origine"/>
          <p:cNvPicPr>
            <a:picLocks noChangeAspect="1" noChangeArrowheads="1"/>
          </p:cNvPicPr>
          <p:nvPr/>
        </p:nvPicPr>
        <p:blipFill>
          <a:blip r:embed="rId3" cstate="print"/>
          <a:srcRect/>
          <a:stretch>
            <a:fillRect/>
          </a:stretch>
        </p:blipFill>
        <p:spPr bwMode="auto">
          <a:xfrm>
            <a:off x="5715007" y="4143380"/>
            <a:ext cx="3328015" cy="2068916"/>
          </a:xfrm>
          <a:prstGeom prst="rect">
            <a:avLst/>
          </a:prstGeom>
          <a:noFill/>
        </p:spPr>
      </p:pic>
      <p:sp>
        <p:nvSpPr>
          <p:cNvPr id="4" name="CasellaDiTesto 3"/>
          <p:cNvSpPr txBox="1"/>
          <p:nvPr/>
        </p:nvSpPr>
        <p:spPr>
          <a:xfrm>
            <a:off x="1000100" y="5072074"/>
            <a:ext cx="4000528" cy="923330"/>
          </a:xfrm>
          <a:prstGeom prst="rect">
            <a:avLst/>
          </a:prstGeom>
          <a:noFill/>
        </p:spPr>
        <p:txBody>
          <a:bodyPr wrap="square" rtlCol="0">
            <a:spAutoFit/>
          </a:bodyPr>
          <a:lstStyle/>
          <a:p>
            <a:pPr algn="ctr"/>
            <a:r>
              <a:rPr lang="it-IT" dirty="0" smtClean="0"/>
              <a:t>La mobilità dell’esercito tedesco, punto di forza della Germania, frenata dall’inverno russo.</a:t>
            </a:r>
            <a:endParaRPr lang="it-IT"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39552" y="692696"/>
            <a:ext cx="4464496" cy="461665"/>
          </a:xfrm>
          <a:prstGeom prst="rect">
            <a:avLst/>
          </a:prstGeom>
          <a:noFill/>
        </p:spPr>
        <p:txBody>
          <a:bodyPr wrap="square" rtlCol="0">
            <a:spAutoFit/>
          </a:bodyPr>
          <a:lstStyle/>
          <a:p>
            <a:r>
              <a:rPr lang="it-IT" sz="2400" u="sng" dirty="0" smtClean="0">
                <a:solidFill>
                  <a:srgbClr val="FF0000"/>
                </a:solidFill>
                <a:effectLst>
                  <a:outerShdw blurRad="38100" dist="38100" dir="2700000" algn="tl">
                    <a:srgbClr val="000000">
                      <a:alpha val="43137"/>
                    </a:srgbClr>
                  </a:outerShdw>
                </a:effectLst>
              </a:rPr>
              <a:t>17 settembre 1939</a:t>
            </a:r>
            <a:endParaRPr lang="it-IT" sz="2400" u="sng" dirty="0">
              <a:solidFill>
                <a:srgbClr val="FF0000"/>
              </a:solidFill>
              <a:effectLst>
                <a:outerShdw blurRad="38100" dist="38100" dir="2700000" algn="tl">
                  <a:srgbClr val="000000">
                    <a:alpha val="43137"/>
                  </a:srgbClr>
                </a:outerShdw>
              </a:effectLst>
            </a:endParaRPr>
          </a:p>
        </p:txBody>
      </p:sp>
      <p:sp>
        <p:nvSpPr>
          <p:cNvPr id="3" name="CasellaDiTesto 2"/>
          <p:cNvSpPr txBox="1"/>
          <p:nvPr/>
        </p:nvSpPr>
        <p:spPr>
          <a:xfrm>
            <a:off x="1331640" y="1196752"/>
            <a:ext cx="6984776" cy="769441"/>
          </a:xfrm>
          <a:prstGeom prst="rect">
            <a:avLst/>
          </a:prstGeom>
          <a:noFill/>
        </p:spPr>
        <p:txBody>
          <a:bodyPr wrap="square" rtlCol="0">
            <a:spAutoFit/>
          </a:bodyPr>
          <a:lstStyle/>
          <a:p>
            <a:r>
              <a:rPr lang="it-IT" sz="2400" dirty="0" smtClean="0"/>
              <a:t>L’</a:t>
            </a:r>
            <a:r>
              <a:rPr lang="it-IT" sz="2400" b="1" dirty="0" smtClean="0">
                <a:solidFill>
                  <a:srgbClr val="FF0000"/>
                </a:solidFill>
              </a:rPr>
              <a:t>URSS</a:t>
            </a:r>
            <a:r>
              <a:rPr lang="it-IT" sz="2400" dirty="0" smtClean="0"/>
              <a:t> attacca la Polonia e se ne prende una parte </a:t>
            </a:r>
            <a:r>
              <a:rPr lang="it-IT" sz="2000" dirty="0" smtClean="0"/>
              <a:t>(v. protocollo segreto del patto </a:t>
            </a:r>
            <a:r>
              <a:rPr lang="it-IT" sz="2000" dirty="0" err="1" smtClean="0"/>
              <a:t>Ribbentropp-Molotov</a:t>
            </a:r>
            <a:r>
              <a:rPr lang="it-IT" sz="2000" dirty="0" smtClean="0"/>
              <a:t>)</a:t>
            </a:r>
            <a:endParaRPr lang="it-IT" sz="2000" dirty="0"/>
          </a:p>
        </p:txBody>
      </p:sp>
      <p:pic>
        <p:nvPicPr>
          <p:cNvPr id="5" name="Immagine 4"/>
          <p:cNvPicPr/>
          <p:nvPr/>
        </p:nvPicPr>
        <p:blipFill>
          <a:blip r:embed="rId2" cstate="print"/>
          <a:srcRect/>
          <a:stretch>
            <a:fillRect/>
          </a:stretch>
        </p:blipFill>
        <p:spPr bwMode="auto">
          <a:xfrm>
            <a:off x="1428728" y="2000240"/>
            <a:ext cx="6286544" cy="4071966"/>
          </a:xfrm>
          <a:prstGeom prst="rect">
            <a:avLst/>
          </a:prstGeom>
          <a:noFill/>
          <a:ln w="9525">
            <a:noFill/>
            <a:miter lim="800000"/>
            <a:headEnd/>
            <a:tailEnd/>
          </a:ln>
        </p:spPr>
      </p:pic>
      <p:sp>
        <p:nvSpPr>
          <p:cNvPr id="6" name="CasellaDiTesto 5"/>
          <p:cNvSpPr txBox="1"/>
          <p:nvPr/>
        </p:nvSpPr>
        <p:spPr>
          <a:xfrm>
            <a:off x="714348" y="6286520"/>
            <a:ext cx="7560840" cy="461665"/>
          </a:xfrm>
          <a:prstGeom prst="rect">
            <a:avLst/>
          </a:prstGeom>
          <a:noFill/>
        </p:spPr>
        <p:txBody>
          <a:bodyPr wrap="square" rtlCol="0">
            <a:spAutoFit/>
          </a:bodyPr>
          <a:lstStyle/>
          <a:p>
            <a:pPr algn="ctr"/>
            <a:r>
              <a:rPr lang="it-IT" sz="2400" dirty="0" smtClean="0"/>
              <a:t>La Polonia è definitivamente conquistata il </a:t>
            </a:r>
            <a:r>
              <a:rPr lang="it-IT" sz="2400" u="sng" dirty="0" smtClean="0">
                <a:solidFill>
                  <a:srgbClr val="FF0000"/>
                </a:solidFill>
                <a:effectLst>
                  <a:outerShdw blurRad="38100" dist="38100" dir="2700000" algn="tl">
                    <a:srgbClr val="000000">
                      <a:alpha val="43137"/>
                    </a:srgbClr>
                  </a:outerShdw>
                </a:effectLst>
              </a:rPr>
              <a:t>27 settembre</a:t>
            </a:r>
            <a:r>
              <a:rPr lang="it-IT" sz="2000" dirty="0"/>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75928" y="773088"/>
            <a:ext cx="8352928" cy="2723823"/>
          </a:xfrm>
          <a:prstGeom prst="rect">
            <a:avLst/>
          </a:prstGeom>
          <a:noFill/>
        </p:spPr>
        <p:txBody>
          <a:bodyPr wrap="square" rtlCol="0">
            <a:spAutoFit/>
          </a:bodyPr>
          <a:lstStyle/>
          <a:p>
            <a:pPr algn="ctr"/>
            <a:r>
              <a:rPr lang="it-IT" sz="2400" dirty="0" smtClean="0"/>
              <a:t>IL </a:t>
            </a:r>
            <a:r>
              <a:rPr lang="it-IT"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GIAPPONE</a:t>
            </a:r>
          </a:p>
          <a:p>
            <a:endParaRPr lang="it-IT" sz="1100" dirty="0" smtClean="0"/>
          </a:p>
          <a:p>
            <a:pPr>
              <a:buFont typeface="Arial" pitchFamily="34" charset="0"/>
              <a:buChar char="•"/>
            </a:pPr>
            <a:r>
              <a:rPr lang="it-IT" sz="2400" dirty="0" smtClean="0"/>
              <a:t> non aiuta la Germania</a:t>
            </a:r>
          </a:p>
          <a:p>
            <a:pPr>
              <a:buFont typeface="Arial" pitchFamily="34" charset="0"/>
              <a:buChar char="•"/>
            </a:pPr>
            <a:r>
              <a:rPr lang="it-IT" sz="2400" dirty="0" smtClean="0"/>
              <a:t> non attacca l’URSS, come Stalin temeva (ci aveva provato nel 1938 ed era stato </a:t>
            </a:r>
            <a:r>
              <a:rPr lang="it-IT" sz="2400" dirty="0" err="1" smtClean="0"/>
              <a:t>respinto…</a:t>
            </a:r>
            <a:r>
              <a:rPr lang="it-IT" sz="2400" dirty="0" smtClean="0"/>
              <a:t>)</a:t>
            </a:r>
          </a:p>
          <a:p>
            <a:pPr>
              <a:buFont typeface="Arial" pitchFamily="34" charset="0"/>
              <a:buChar char="•"/>
            </a:pPr>
            <a:r>
              <a:rPr lang="it-IT" sz="2400" dirty="0" smtClean="0"/>
              <a:t> pensa solo ad espandersi in Oriente</a:t>
            </a:r>
          </a:p>
          <a:p>
            <a:pPr algn="r"/>
            <a:endParaRPr lang="it-IT" sz="2400" dirty="0" smtClean="0"/>
          </a:p>
        </p:txBody>
      </p:sp>
      <p:pic>
        <p:nvPicPr>
          <p:cNvPr id="9218" name="Picture 2" descr="Visualizza immagine di origine"/>
          <p:cNvPicPr>
            <a:picLocks noChangeAspect="1" noChangeArrowheads="1"/>
          </p:cNvPicPr>
          <p:nvPr/>
        </p:nvPicPr>
        <p:blipFill>
          <a:blip r:embed="rId2" cstate="print"/>
          <a:srcRect/>
          <a:stretch>
            <a:fillRect/>
          </a:stretch>
        </p:blipFill>
        <p:spPr bwMode="auto">
          <a:xfrm>
            <a:off x="1071538" y="3429000"/>
            <a:ext cx="2286016" cy="3086122"/>
          </a:xfrm>
          <a:prstGeom prst="rect">
            <a:avLst/>
          </a:prstGeom>
          <a:noFill/>
        </p:spPr>
      </p:pic>
      <p:pic>
        <p:nvPicPr>
          <p:cNvPr id="9220" name="Picture 4" descr="Hirohito in dress uniform.jpg"/>
          <p:cNvPicPr>
            <a:picLocks noChangeAspect="1" noChangeArrowheads="1"/>
          </p:cNvPicPr>
          <p:nvPr/>
        </p:nvPicPr>
        <p:blipFill>
          <a:blip r:embed="rId3" cstate="print"/>
          <a:srcRect/>
          <a:stretch>
            <a:fillRect/>
          </a:stretch>
        </p:blipFill>
        <p:spPr bwMode="auto">
          <a:xfrm>
            <a:off x="5929322" y="2571744"/>
            <a:ext cx="2857520" cy="3985640"/>
          </a:xfrm>
          <a:prstGeom prst="rect">
            <a:avLst/>
          </a:prstGeom>
          <a:noFill/>
        </p:spPr>
      </p:pic>
      <p:sp>
        <p:nvSpPr>
          <p:cNvPr id="8" name="CasellaDiTesto 7"/>
          <p:cNvSpPr txBox="1"/>
          <p:nvPr/>
        </p:nvSpPr>
        <p:spPr>
          <a:xfrm>
            <a:off x="785786" y="6286520"/>
            <a:ext cx="285752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it-IT" dirty="0" smtClean="0"/>
              <a:t>Ammiraglio </a:t>
            </a:r>
            <a:r>
              <a:rPr lang="it-IT" dirty="0" err="1" smtClean="0"/>
              <a:t>Yamamoto</a:t>
            </a:r>
            <a:endParaRPr lang="it-IT" dirty="0"/>
          </a:p>
        </p:txBody>
      </p:sp>
      <p:sp>
        <p:nvSpPr>
          <p:cNvPr id="9" name="CasellaDiTesto 8"/>
          <p:cNvSpPr txBox="1"/>
          <p:nvPr/>
        </p:nvSpPr>
        <p:spPr>
          <a:xfrm>
            <a:off x="5786446" y="5929330"/>
            <a:ext cx="3071834"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dirty="0" smtClean="0"/>
              <a:t>L’imperatore </a:t>
            </a:r>
            <a:r>
              <a:rPr lang="it-IT" dirty="0" err="1" smtClean="0"/>
              <a:t>Hirohito</a:t>
            </a:r>
            <a:r>
              <a:rPr lang="it-IT" dirty="0" smtClean="0"/>
              <a:t> (in carica dal 1928 al 1989)</a:t>
            </a:r>
            <a:endParaRPr lang="it-IT"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t="6240" b="26833"/>
          <a:stretch>
            <a:fillRect/>
          </a:stretch>
        </p:blipFill>
        <p:spPr bwMode="auto">
          <a:xfrm>
            <a:off x="828675" y="476672"/>
            <a:ext cx="7486650" cy="5112568"/>
          </a:xfrm>
          <a:prstGeom prst="rect">
            <a:avLst/>
          </a:prstGeom>
          <a:noFill/>
          <a:ln w="9525">
            <a:noFill/>
            <a:miter lim="800000"/>
            <a:headEnd/>
            <a:tailEnd/>
          </a:ln>
        </p:spPr>
      </p:pic>
      <p:pic>
        <p:nvPicPr>
          <p:cNvPr id="3" name="Picture 2"/>
          <p:cNvPicPr>
            <a:picLocks noChangeAspect="1" noChangeArrowheads="1"/>
          </p:cNvPicPr>
          <p:nvPr/>
        </p:nvPicPr>
        <p:blipFill>
          <a:blip r:embed="rId2" cstate="print">
            <a:lum contrast="-10000"/>
          </a:blip>
          <a:srcRect t="83536" r="57695"/>
          <a:stretch>
            <a:fillRect/>
          </a:stretch>
        </p:blipFill>
        <p:spPr bwMode="auto">
          <a:xfrm>
            <a:off x="395536" y="5445224"/>
            <a:ext cx="3167261" cy="1257722"/>
          </a:xfrm>
          <a:prstGeom prst="rect">
            <a:avLst/>
          </a:prstGeom>
          <a:noFill/>
          <a:ln w="9525">
            <a:noFill/>
            <a:miter lim="800000"/>
            <a:headEnd/>
            <a:tailEnd/>
          </a:ln>
        </p:spPr>
      </p:pic>
      <p:cxnSp>
        <p:nvCxnSpPr>
          <p:cNvPr id="4" name="Connettore 2 3"/>
          <p:cNvCxnSpPr/>
          <p:nvPr/>
        </p:nvCxnSpPr>
        <p:spPr>
          <a:xfrm flipH="1">
            <a:off x="7740352" y="1700808"/>
            <a:ext cx="720080" cy="100811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42910" y="4714884"/>
            <a:ext cx="4717032" cy="150810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endParaRPr lang="it-IT" sz="2400" dirty="0" smtClean="0"/>
          </a:p>
          <a:p>
            <a:pPr algn="ctr"/>
            <a:r>
              <a:rPr lang="it-IT" sz="2400" dirty="0" smtClean="0"/>
              <a:t>Causa l’ingresso in guerra degli </a:t>
            </a:r>
            <a:r>
              <a:rPr lang="it-IT" sz="2400" b="1" dirty="0" smtClean="0"/>
              <a:t>USA</a:t>
            </a:r>
          </a:p>
          <a:p>
            <a:pPr algn="ctr"/>
            <a:endParaRPr lang="it-IT" sz="2400" dirty="0" smtClean="0"/>
          </a:p>
          <a:p>
            <a:endParaRPr lang="it-IT" sz="2000" dirty="0"/>
          </a:p>
        </p:txBody>
      </p:sp>
      <p:sp>
        <p:nvSpPr>
          <p:cNvPr id="4" name="CasellaDiTesto 3"/>
          <p:cNvSpPr txBox="1"/>
          <p:nvPr/>
        </p:nvSpPr>
        <p:spPr>
          <a:xfrm>
            <a:off x="475928" y="773088"/>
            <a:ext cx="8352928" cy="310854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2800" u="sng" dirty="0" smtClean="0">
                <a:solidFill>
                  <a:srgbClr val="FF0000"/>
                </a:solidFill>
                <a:effectLst>
                  <a:outerShdw blurRad="38100" dist="38100" dir="2700000" algn="tl">
                    <a:srgbClr val="000000">
                      <a:alpha val="43137"/>
                    </a:srgbClr>
                  </a:outerShdw>
                </a:effectLst>
              </a:rPr>
              <a:t>7 DICEMBRE 1941</a:t>
            </a:r>
          </a:p>
          <a:p>
            <a:r>
              <a:rPr lang="it-IT" sz="2800" dirty="0" smtClean="0"/>
              <a:t>Attacco giapponese alla base americana di </a:t>
            </a:r>
            <a:r>
              <a:rPr lang="it-IT" sz="2800" b="1" dirty="0" smtClean="0">
                <a:effectLst>
                  <a:outerShdw blurRad="38100" dist="38100" dir="2700000" algn="tl">
                    <a:srgbClr val="000000">
                      <a:alpha val="43137"/>
                    </a:srgbClr>
                  </a:outerShdw>
                </a:effectLst>
              </a:rPr>
              <a:t>PEARL HARBOR</a:t>
            </a:r>
          </a:p>
          <a:p>
            <a:pPr>
              <a:buFontTx/>
              <a:buChar char="-"/>
            </a:pPr>
            <a:r>
              <a:rPr lang="it-IT" sz="2800" dirty="0" smtClean="0"/>
              <a:t> Senza dichiarazione di guerra (Roosevelt, alla sua terza elezione, parlò di </a:t>
            </a:r>
            <a:r>
              <a:rPr lang="it-IT" sz="2800" i="1" dirty="0" err="1" smtClean="0"/>
              <a:t>Day</a:t>
            </a:r>
            <a:r>
              <a:rPr lang="it-IT" sz="2800" i="1" dirty="0" smtClean="0"/>
              <a:t> </a:t>
            </a:r>
            <a:r>
              <a:rPr lang="it-IT" sz="2800" i="1" dirty="0" err="1" smtClean="0"/>
              <a:t>of</a:t>
            </a:r>
            <a:r>
              <a:rPr lang="it-IT" sz="2800" i="1" dirty="0" smtClean="0"/>
              <a:t> </a:t>
            </a:r>
            <a:r>
              <a:rPr lang="it-IT" sz="2800" i="1" dirty="0" err="1" smtClean="0"/>
              <a:t>infamy</a:t>
            </a:r>
            <a:r>
              <a:rPr lang="it-IT" sz="2800" dirty="0" smtClean="0"/>
              <a:t>)</a:t>
            </a:r>
          </a:p>
          <a:p>
            <a:pPr>
              <a:buFontTx/>
              <a:buChar char="-"/>
            </a:pPr>
            <a:r>
              <a:rPr lang="it-IT" sz="2800" dirty="0" smtClean="0"/>
              <a:t> Per annientare la flotta statunitense ed ottenere il controllo del Pacifico</a:t>
            </a:r>
          </a:p>
        </p:txBody>
      </p:sp>
      <p:sp>
        <p:nvSpPr>
          <p:cNvPr id="5" name="CasellaDiTesto 4"/>
          <p:cNvSpPr txBox="1"/>
          <p:nvPr/>
        </p:nvSpPr>
        <p:spPr>
          <a:xfrm>
            <a:off x="6228184" y="4581128"/>
            <a:ext cx="2628800" cy="193899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2000" dirty="0" smtClean="0"/>
              <a:t>USA: dal 1940 avevano abbandonato </a:t>
            </a:r>
            <a:r>
              <a:rPr lang="it-IT" sz="2000" u="sng" dirty="0" smtClean="0"/>
              <a:t>l’isolazionismo</a:t>
            </a:r>
            <a:r>
              <a:rPr lang="it-IT" sz="2000" dirty="0" smtClean="0"/>
              <a:t>, ma solo con aiuti </a:t>
            </a:r>
            <a:r>
              <a:rPr lang="it-IT" sz="2000" u="sng" dirty="0" smtClean="0"/>
              <a:t>economici</a:t>
            </a:r>
            <a:r>
              <a:rPr lang="it-IT" sz="2000" dirty="0" smtClean="0"/>
              <a:t> e </a:t>
            </a:r>
            <a:r>
              <a:rPr lang="it-IT" sz="2000" u="sng" dirty="0" smtClean="0"/>
              <a:t>rifornimenti bellici </a:t>
            </a:r>
            <a:r>
              <a:rPr lang="it-IT" sz="2000" dirty="0" smtClean="0"/>
              <a:t>alla GB e ai suoi alleati</a:t>
            </a:r>
          </a:p>
        </p:txBody>
      </p:sp>
      <p:sp>
        <p:nvSpPr>
          <p:cNvPr id="6" name="Freccia in giù 5"/>
          <p:cNvSpPr/>
          <p:nvPr/>
        </p:nvSpPr>
        <p:spPr>
          <a:xfrm>
            <a:off x="2143108" y="4286256"/>
            <a:ext cx="432048" cy="36004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Visualizza immagine di origine"/>
          <p:cNvPicPr>
            <a:picLocks noChangeAspect="1" noChangeArrowheads="1"/>
          </p:cNvPicPr>
          <p:nvPr/>
        </p:nvPicPr>
        <p:blipFill>
          <a:blip r:embed="rId2" cstate="print"/>
          <a:srcRect r="49295"/>
          <a:stretch>
            <a:fillRect/>
          </a:stretch>
        </p:blipFill>
        <p:spPr bwMode="auto">
          <a:xfrm>
            <a:off x="5500694" y="3214686"/>
            <a:ext cx="3429024" cy="3448051"/>
          </a:xfrm>
          <a:prstGeom prst="rect">
            <a:avLst/>
          </a:prstGeom>
          <a:noFill/>
        </p:spPr>
      </p:pic>
      <p:sp>
        <p:nvSpPr>
          <p:cNvPr id="3" name="CasellaDiTesto 2"/>
          <p:cNvSpPr txBox="1"/>
          <p:nvPr/>
        </p:nvSpPr>
        <p:spPr>
          <a:xfrm>
            <a:off x="5429256" y="6286520"/>
            <a:ext cx="3571900"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it-IT" dirty="0" smtClean="0"/>
              <a:t>F. D. Roosevelt, alla </a:t>
            </a:r>
            <a:r>
              <a:rPr lang="it-IT" dirty="0" err="1" smtClean="0"/>
              <a:t>teza</a:t>
            </a:r>
            <a:r>
              <a:rPr lang="it-IT" dirty="0" smtClean="0"/>
              <a:t> elezione.</a:t>
            </a:r>
            <a:endParaRPr lang="it-IT" dirty="0"/>
          </a:p>
        </p:txBody>
      </p:sp>
      <p:sp>
        <p:nvSpPr>
          <p:cNvPr id="4" name="CasellaDiTesto 3"/>
          <p:cNvSpPr txBox="1"/>
          <p:nvPr/>
        </p:nvSpPr>
        <p:spPr>
          <a:xfrm>
            <a:off x="357158" y="642918"/>
            <a:ext cx="8429684" cy="1200329"/>
          </a:xfrm>
          <a:prstGeom prst="rect">
            <a:avLst/>
          </a:prstGeom>
          <a:noFill/>
          <a:ln>
            <a:solidFill>
              <a:schemeClr val="tx1"/>
            </a:solidFill>
            <a:prstDash val="lgDash"/>
          </a:ln>
        </p:spPr>
        <p:txBody>
          <a:bodyPr wrap="square" rtlCol="0">
            <a:spAutoFit/>
          </a:bodyPr>
          <a:lstStyle/>
          <a:p>
            <a:pPr algn="just"/>
            <a:r>
              <a:rPr lang="it-IT" sz="2400" dirty="0" smtClean="0"/>
              <a:t>“Ieri, 7 dicembre, data che resterà simbolo di infamia, gli Stati Uniti d’America sono stati improvvisamente e deliberatamente attaccati da forze aeree e navali dell’impero </a:t>
            </a:r>
            <a:r>
              <a:rPr lang="it-IT" sz="2400" dirty="0" err="1" smtClean="0"/>
              <a:t>giapponese…</a:t>
            </a:r>
            <a:r>
              <a:rPr lang="it-IT" sz="2400" dirty="0" smtClean="0"/>
              <a:t>”</a:t>
            </a:r>
            <a:endParaRPr lang="it-IT" sz="2400" dirty="0"/>
          </a:p>
        </p:txBody>
      </p:sp>
      <p:pic>
        <p:nvPicPr>
          <p:cNvPr id="52228" name="Picture 4" descr="Visualizza immagine di origine"/>
          <p:cNvPicPr>
            <a:picLocks noChangeAspect="1" noChangeArrowheads="1"/>
          </p:cNvPicPr>
          <p:nvPr/>
        </p:nvPicPr>
        <p:blipFill>
          <a:blip r:embed="rId3" cstate="print"/>
          <a:srcRect/>
          <a:stretch>
            <a:fillRect/>
          </a:stretch>
        </p:blipFill>
        <p:spPr bwMode="auto">
          <a:xfrm>
            <a:off x="285720" y="2071678"/>
            <a:ext cx="2228850" cy="2838450"/>
          </a:xfrm>
          <a:prstGeom prst="rect">
            <a:avLst/>
          </a:prstGeom>
          <a:noFill/>
        </p:spPr>
      </p:pic>
      <p:pic>
        <p:nvPicPr>
          <p:cNvPr id="52230" name="Picture 6" descr="https://digilander.libero.it/trombealvento/manifesti/americani/americani14.jpg"/>
          <p:cNvPicPr>
            <a:picLocks noChangeAspect="1" noChangeArrowheads="1"/>
          </p:cNvPicPr>
          <p:nvPr/>
        </p:nvPicPr>
        <p:blipFill>
          <a:blip r:embed="rId4" cstate="print"/>
          <a:srcRect/>
          <a:stretch>
            <a:fillRect/>
          </a:stretch>
        </p:blipFill>
        <p:spPr bwMode="auto">
          <a:xfrm>
            <a:off x="3571868" y="1928802"/>
            <a:ext cx="2381250" cy="3562351"/>
          </a:xfrm>
          <a:prstGeom prst="rect">
            <a:avLst/>
          </a:prstGeom>
          <a:noFill/>
        </p:spPr>
      </p:pic>
      <p:pic>
        <p:nvPicPr>
          <p:cNvPr id="52232" name="Picture 8" descr="https://digilander.libero.it/trombealvento/manifesti/americani/americani16.jpg"/>
          <p:cNvPicPr>
            <a:picLocks noChangeAspect="1" noChangeArrowheads="1"/>
          </p:cNvPicPr>
          <p:nvPr/>
        </p:nvPicPr>
        <p:blipFill>
          <a:blip r:embed="rId5" cstate="print"/>
          <a:srcRect/>
          <a:stretch>
            <a:fillRect/>
          </a:stretch>
        </p:blipFill>
        <p:spPr bwMode="auto">
          <a:xfrm>
            <a:off x="1978074" y="4071942"/>
            <a:ext cx="1760465" cy="2633657"/>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75928" y="773088"/>
            <a:ext cx="8352928" cy="3354765"/>
          </a:xfrm>
          <a:prstGeom prst="rect">
            <a:avLst/>
          </a:prstGeom>
          <a:noFill/>
        </p:spPr>
        <p:txBody>
          <a:bodyPr wrap="square" rtlCol="0">
            <a:spAutoFit/>
          </a:bodyPr>
          <a:lstStyle/>
          <a:p>
            <a:r>
              <a:rPr lang="it-IT" sz="2400" u="sng" dirty="0" smtClean="0">
                <a:solidFill>
                  <a:srgbClr val="FF0000"/>
                </a:solidFill>
                <a:effectLst>
                  <a:outerShdw blurRad="38100" dist="38100" dir="2700000" algn="tl">
                    <a:srgbClr val="000000">
                      <a:alpha val="43137"/>
                    </a:srgbClr>
                  </a:outerShdw>
                </a:effectLst>
              </a:rPr>
              <a:t>8 dicembre 1941</a:t>
            </a:r>
          </a:p>
          <a:p>
            <a:r>
              <a:rPr lang="it-IT" sz="2400" dirty="0" smtClean="0"/>
              <a:t>Gli USA dichiarano guerra al Giappone</a:t>
            </a:r>
          </a:p>
          <a:p>
            <a:pPr>
              <a:buFontTx/>
              <a:buChar char="-"/>
            </a:pPr>
            <a:endParaRPr lang="it-IT" sz="2400" dirty="0" smtClean="0"/>
          </a:p>
          <a:p>
            <a:endParaRPr lang="it-IT" sz="2400" dirty="0" smtClean="0"/>
          </a:p>
          <a:p>
            <a:r>
              <a:rPr lang="it-IT" sz="2400" u="sng" dirty="0" smtClean="0">
                <a:solidFill>
                  <a:srgbClr val="FF0000"/>
                </a:solidFill>
                <a:effectLst>
                  <a:outerShdw blurRad="38100" dist="38100" dir="2700000" algn="tl">
                    <a:srgbClr val="000000">
                      <a:alpha val="43137"/>
                    </a:srgbClr>
                  </a:outerShdw>
                </a:effectLst>
              </a:rPr>
              <a:t>11 dicembre 1941</a:t>
            </a:r>
          </a:p>
          <a:p>
            <a:r>
              <a:rPr lang="it-IT" sz="2400" dirty="0" smtClean="0"/>
              <a:t>La Germania dichiara guerra agli Stati Uniti</a:t>
            </a:r>
          </a:p>
          <a:p>
            <a:endParaRPr lang="it-IT" sz="2400" u="sng" dirty="0" smtClean="0">
              <a:solidFill>
                <a:srgbClr val="FF0000"/>
              </a:solidFill>
              <a:effectLst>
                <a:outerShdw blurRad="38100" dist="38100" dir="2700000" algn="tl">
                  <a:srgbClr val="000000">
                    <a:alpha val="43137"/>
                  </a:srgbClr>
                </a:outerShdw>
              </a:effectLst>
            </a:endParaRPr>
          </a:p>
          <a:p>
            <a:endParaRPr lang="it-IT" sz="2400" dirty="0" smtClean="0"/>
          </a:p>
          <a:p>
            <a:endParaRPr lang="it-IT" sz="2000" dirty="0"/>
          </a:p>
        </p:txBody>
      </p:sp>
      <p:sp>
        <p:nvSpPr>
          <p:cNvPr id="3" name="Rettangolo 2"/>
          <p:cNvSpPr/>
          <p:nvPr/>
        </p:nvSpPr>
        <p:spPr>
          <a:xfrm>
            <a:off x="179512" y="260648"/>
            <a:ext cx="8712968" cy="600164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it-IT" sz="1600" dirty="0" smtClean="0"/>
              <a:t>Sig. Incaricato d'Affari,</a:t>
            </a:r>
          </a:p>
          <a:p>
            <a:pPr algn="just"/>
            <a:r>
              <a:rPr lang="it-IT" sz="1600" dirty="0" smtClean="0"/>
              <a:t>Il Governo degli Stati Uniti, avendo violato in modo evidente tutte le norme di neutralità a favore dei nemici della Germania ed essendosi reso colpevole di gravi provocazioni nei confronti della stessa Germania dal momento in cui è scoppiata la Guerra in Europa a causa della dichiarazione di guerra Britannica del 3 Settembre 1939, ha di fatto compiuto atti di aggressione militare. </a:t>
            </a:r>
          </a:p>
          <a:p>
            <a:pPr algn="just"/>
            <a:r>
              <a:rPr lang="it-IT" sz="1600" dirty="0" smtClean="0"/>
              <a:t>L' 11 Settembre 1941, il Presidente degli Stati Uniti ha dichiarato pubblicamente di aver ordinato alla Marina Militare e alle Forze Armate Aeree Americane di sparare a vista su ogni nave da guerra tedesca. Durante il suo discorso del 27 Ottobre 1941, ha espressamente riaffermato la validità di tale ordine. In conseguenza di ciò, a partire dai primi giorni dello scorso Settembre, la Marina Americana ha sistematicamente attaccato le forze navali Tedesche. I cacciatorpediniere Americani come il </a:t>
            </a:r>
            <a:r>
              <a:rPr lang="it-IT" sz="1600" dirty="0" err="1" smtClean="0"/>
              <a:t>Greer</a:t>
            </a:r>
            <a:r>
              <a:rPr lang="it-IT" sz="1600" dirty="0" smtClean="0"/>
              <a:t>, il </a:t>
            </a:r>
            <a:r>
              <a:rPr lang="it-IT" sz="1600" dirty="0" err="1" smtClean="0"/>
              <a:t>Kearney</a:t>
            </a:r>
            <a:r>
              <a:rPr lang="it-IT" sz="1600" dirty="0" smtClean="0"/>
              <a:t> e il </a:t>
            </a:r>
            <a:r>
              <a:rPr lang="it-IT" sz="1600" dirty="0" err="1" smtClean="0"/>
              <a:t>Reuben</a:t>
            </a:r>
            <a:r>
              <a:rPr lang="it-IT" sz="1600" dirty="0" smtClean="0"/>
              <a:t> James, hanno aperto il fuoco contro sommergibili Tedeschi.</a:t>
            </a:r>
          </a:p>
          <a:p>
            <a:pPr algn="just"/>
            <a:r>
              <a:rPr lang="it-IT" sz="1600" dirty="0" smtClean="0"/>
              <a:t> Inoltre, le forze navali degli Stati Uniti per ordine del proprio Governo e contravvenendo alle leggi internazionali, hanno sequestrato mercantili Tedeschi in alto mare, considerandoli navi nemiche.</a:t>
            </a:r>
          </a:p>
          <a:p>
            <a:pPr algn="just"/>
            <a:r>
              <a:rPr lang="it-IT" sz="1600" dirty="0" smtClean="0"/>
              <a:t> Il Governo Tedesco ribadisce pertanto i seguenti incontrovertibili fatti:</a:t>
            </a:r>
          </a:p>
          <a:p>
            <a:pPr algn="just"/>
            <a:r>
              <a:rPr lang="it-IT" sz="1600" dirty="0" smtClean="0"/>
              <a:t> Sebbene la Germania durante questa guerra abbia meticolosamente rispettato le norme stabilite dalle leggi internazionali nelle proprie relazioni con gli Stati Uniti, il Governo Americano dopo aver inizialmente violato il principio di neutralità, ha successivamente compiuto atti di guerra contro la Germania. Il Governo degli Stati Uniti ha in tal modo virtualmente creato uno stato di guerra tra i due Paesi.</a:t>
            </a:r>
          </a:p>
          <a:p>
            <a:pPr algn="just"/>
            <a:r>
              <a:rPr lang="it-IT" sz="1600" dirty="0" smtClean="0"/>
              <a:t>Il Governo Tedesco ha conseguentemente deciso di interrompere le relazioni diplomatiche con gli Stati Uniti d'America e dichiara che date le attuali circostanze determinate dal Presidente Roosevelt, anche la Germania a partire da oggi si considera in stato di guerra con gli Stati Uniti.</a:t>
            </a:r>
          </a:p>
          <a:p>
            <a:pPr algn="just"/>
            <a:r>
              <a:rPr lang="it-IT" sz="1600" dirty="0" smtClean="0"/>
              <a:t>Voglia accettare, Sig. Incaricato d'Affari, le espressioni della mia più alta considerazione, </a:t>
            </a:r>
          </a:p>
          <a:p>
            <a:pPr algn="just"/>
            <a:r>
              <a:rPr lang="it-IT" sz="1600" dirty="0" smtClean="0"/>
              <a:t>Joachim von RIBBENTROP</a:t>
            </a:r>
            <a:endParaRPr lang="it-IT"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8596" y="1428736"/>
            <a:ext cx="4381824" cy="4278094"/>
          </a:xfrm>
          <a:prstGeom prst="rect">
            <a:avLst/>
          </a:prstGeom>
          <a:noFill/>
        </p:spPr>
        <p:txBody>
          <a:bodyPr wrap="square" rtlCol="0">
            <a:spAutoFit/>
          </a:bodyPr>
          <a:lstStyle/>
          <a:p>
            <a:r>
              <a:rPr lang="it-IT" sz="2800" u="sng" dirty="0" smtClean="0">
                <a:solidFill>
                  <a:srgbClr val="FF0000"/>
                </a:solidFill>
                <a:effectLst>
                  <a:outerShdw blurRad="38100" dist="38100" dir="2700000" algn="tl">
                    <a:srgbClr val="000000">
                      <a:alpha val="43137"/>
                    </a:srgbClr>
                  </a:outerShdw>
                </a:effectLst>
              </a:rPr>
              <a:t>ESTATE 1942 - FEBBRAIO 1943</a:t>
            </a:r>
          </a:p>
          <a:p>
            <a:endParaRPr lang="it-IT" sz="2800" u="sng" dirty="0" smtClean="0">
              <a:solidFill>
                <a:srgbClr val="FF0000"/>
              </a:solidFill>
              <a:effectLst>
                <a:outerShdw blurRad="38100" dist="38100" dir="2700000" algn="tl">
                  <a:srgbClr val="000000">
                    <a:alpha val="43137"/>
                  </a:srgbClr>
                </a:outerShdw>
              </a:effectLst>
            </a:endParaRPr>
          </a:p>
          <a:p>
            <a:r>
              <a:rPr lang="it-IT" sz="2800" dirty="0" smtClean="0"/>
              <a:t>La Germania, in Russia, riprende l’avanzata passato l’inverno: divide l’esercito puntando il </a:t>
            </a:r>
            <a:r>
              <a:rPr lang="it-IT" sz="2800" b="1" dirty="0" smtClean="0"/>
              <a:t>CAUCASO</a:t>
            </a:r>
            <a:r>
              <a:rPr lang="it-IT" sz="2800" dirty="0" smtClean="0"/>
              <a:t> (ricco di petrolio) e </a:t>
            </a:r>
            <a:r>
              <a:rPr lang="it-IT" sz="2800" b="1" dirty="0" smtClean="0"/>
              <a:t>STALINGRADO</a:t>
            </a:r>
            <a:r>
              <a:rPr lang="it-IT" sz="2800" dirty="0" smtClean="0"/>
              <a:t> (oggi Volgograd)</a:t>
            </a:r>
          </a:p>
          <a:p>
            <a:endParaRPr lang="it-IT" sz="2000" dirty="0"/>
          </a:p>
        </p:txBody>
      </p:sp>
      <p:pic>
        <p:nvPicPr>
          <p:cNvPr id="3074" name="Picture 2"/>
          <p:cNvPicPr>
            <a:picLocks noChangeAspect="1" noChangeArrowheads="1"/>
          </p:cNvPicPr>
          <p:nvPr/>
        </p:nvPicPr>
        <p:blipFill>
          <a:blip r:embed="rId2" cstate="print">
            <a:lum contrast="20000"/>
          </a:blip>
          <a:srcRect l="51008" t="1726" b="1618"/>
          <a:stretch>
            <a:fillRect/>
          </a:stretch>
        </p:blipFill>
        <p:spPr bwMode="auto">
          <a:xfrm>
            <a:off x="5038368" y="1285860"/>
            <a:ext cx="3747879" cy="431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00034" y="142852"/>
            <a:ext cx="8429684" cy="1877437"/>
          </a:xfrm>
          <a:prstGeom prst="rect">
            <a:avLst/>
          </a:prstGeom>
          <a:noFill/>
        </p:spPr>
        <p:txBody>
          <a:bodyPr wrap="square" rtlCol="0">
            <a:spAutoFit/>
          </a:bodyPr>
          <a:lstStyle/>
          <a:p>
            <a:pPr algn="ctr"/>
            <a:r>
              <a:rPr lang="it-IT" sz="3600" b="1" dirty="0" smtClean="0">
                <a:solidFill>
                  <a:srgbClr val="FF0000"/>
                </a:solidFill>
                <a:effectLst>
                  <a:outerShdw blurRad="38100" dist="38100" dir="2700000" algn="tl">
                    <a:srgbClr val="000000">
                      <a:alpha val="43137"/>
                    </a:srgbClr>
                  </a:outerShdw>
                </a:effectLst>
              </a:rPr>
              <a:t>L’URSS FERMA I TEDESCHI A STALINGRADO</a:t>
            </a:r>
          </a:p>
          <a:p>
            <a:endParaRPr lang="it-IT" sz="800" dirty="0" smtClean="0"/>
          </a:p>
          <a:p>
            <a:pPr algn="just"/>
            <a:r>
              <a:rPr lang="it-IT" sz="2400" dirty="0" smtClean="0"/>
              <a:t>È una </a:t>
            </a:r>
            <a:r>
              <a:rPr lang="it-IT" sz="2800" b="1" u="sng" dirty="0" smtClean="0"/>
              <a:t>BATTAGLIA DECISIVA</a:t>
            </a:r>
            <a:r>
              <a:rPr lang="it-IT" sz="2400" dirty="0" smtClean="0"/>
              <a:t>: da allora in poi i tedeschi non riusciranno più ad avanzare e saranno costretti sulla difensiva.</a:t>
            </a:r>
          </a:p>
          <a:p>
            <a:endParaRPr lang="it-IT" sz="2000" dirty="0"/>
          </a:p>
        </p:txBody>
      </p:sp>
      <p:pic>
        <p:nvPicPr>
          <p:cNvPr id="53252" name="Picture 4" descr="Visualizza immagine di origine"/>
          <p:cNvPicPr>
            <a:picLocks noChangeAspect="1" noChangeArrowheads="1"/>
          </p:cNvPicPr>
          <p:nvPr/>
        </p:nvPicPr>
        <p:blipFill>
          <a:blip r:embed="rId2" cstate="print"/>
          <a:srcRect/>
          <a:stretch>
            <a:fillRect/>
          </a:stretch>
        </p:blipFill>
        <p:spPr bwMode="auto">
          <a:xfrm>
            <a:off x="3286116" y="1928802"/>
            <a:ext cx="5524500" cy="4581525"/>
          </a:xfrm>
          <a:prstGeom prst="rect">
            <a:avLst/>
          </a:prstGeom>
          <a:noFill/>
        </p:spPr>
      </p:pic>
      <p:sp>
        <p:nvSpPr>
          <p:cNvPr id="7" name="CasellaDiTesto 6"/>
          <p:cNvSpPr txBox="1"/>
          <p:nvPr/>
        </p:nvSpPr>
        <p:spPr>
          <a:xfrm>
            <a:off x="142844" y="2500306"/>
            <a:ext cx="2857520" cy="1569660"/>
          </a:xfrm>
          <a:prstGeom prst="rect">
            <a:avLst/>
          </a:prstGeom>
          <a:noFill/>
        </p:spPr>
        <p:txBody>
          <a:bodyPr wrap="square" rtlCol="0">
            <a:spAutoFit/>
          </a:bodyPr>
          <a:lstStyle/>
          <a:p>
            <a:pPr algn="ctr"/>
            <a:r>
              <a:rPr lang="it-IT" sz="2400" dirty="0" smtClean="0"/>
              <a:t>Ordine n.227 di Stalin (luglio 1942)</a:t>
            </a:r>
          </a:p>
          <a:p>
            <a:pPr algn="ctr"/>
            <a:r>
              <a:rPr lang="it-IT" sz="2400" dirty="0" smtClean="0"/>
              <a:t>“NON UN PASSO INDIETRO”</a:t>
            </a:r>
            <a:endParaRPr lang="it-IT" sz="2400" dirty="0"/>
          </a:p>
        </p:txBody>
      </p:sp>
      <p:pic>
        <p:nvPicPr>
          <p:cNvPr id="53254" name="Picture 6" descr="Visualizza immagine di origine"/>
          <p:cNvPicPr>
            <a:picLocks noChangeAspect="1" noChangeArrowheads="1"/>
          </p:cNvPicPr>
          <p:nvPr/>
        </p:nvPicPr>
        <p:blipFill>
          <a:blip r:embed="rId3" cstate="print"/>
          <a:srcRect/>
          <a:stretch>
            <a:fillRect/>
          </a:stretch>
        </p:blipFill>
        <p:spPr bwMode="auto">
          <a:xfrm>
            <a:off x="857224" y="4143380"/>
            <a:ext cx="1479013" cy="211909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67544" y="404664"/>
            <a:ext cx="8352928" cy="1015663"/>
          </a:xfrm>
          <a:prstGeom prst="rect">
            <a:avLst/>
          </a:prstGeom>
          <a:noFill/>
        </p:spPr>
        <p:txBody>
          <a:bodyPr wrap="square" rtlCol="0">
            <a:spAutoFit/>
          </a:bodyPr>
          <a:lstStyle/>
          <a:p>
            <a:pPr algn="ctr"/>
            <a:r>
              <a:rPr lang="it-IT" sz="4000" b="1" dirty="0" smtClean="0">
                <a:solidFill>
                  <a:srgbClr val="FF0000"/>
                </a:solidFill>
              </a:rPr>
              <a:t>2 CONFERENZE</a:t>
            </a:r>
          </a:p>
          <a:p>
            <a:endParaRPr lang="it-IT" sz="2000" dirty="0"/>
          </a:p>
        </p:txBody>
      </p:sp>
      <p:sp>
        <p:nvSpPr>
          <p:cNvPr id="4" name="CasellaDiTesto 3"/>
          <p:cNvSpPr txBox="1"/>
          <p:nvPr/>
        </p:nvSpPr>
        <p:spPr>
          <a:xfrm>
            <a:off x="179512" y="3933056"/>
            <a:ext cx="4032448" cy="2246769"/>
          </a:xfrm>
          <a:prstGeom prst="rect">
            <a:avLst/>
          </a:prstGeom>
          <a:noFill/>
        </p:spPr>
        <p:txBody>
          <a:bodyPr wrap="square" rtlCol="0">
            <a:spAutoFit/>
          </a:bodyPr>
          <a:lstStyle/>
          <a:p>
            <a:pPr algn="ctr"/>
            <a:r>
              <a:rPr lang="it-IT" sz="2400" b="1" dirty="0" smtClean="0"/>
              <a:t>CASABLANCA</a:t>
            </a:r>
          </a:p>
          <a:p>
            <a:pPr algn="ctr"/>
            <a:r>
              <a:rPr lang="it-IT" sz="2400" dirty="0" smtClean="0"/>
              <a:t>(tra GB e USA)</a:t>
            </a:r>
          </a:p>
          <a:p>
            <a:pPr algn="ctr"/>
            <a:endParaRPr lang="it-IT" sz="2400" dirty="0" smtClean="0"/>
          </a:p>
          <a:p>
            <a:pPr algn="ctr"/>
            <a:r>
              <a:rPr lang="it-IT" sz="2400" dirty="0" smtClean="0"/>
              <a:t>- Resa incondizionata della Germania</a:t>
            </a:r>
          </a:p>
          <a:p>
            <a:endParaRPr lang="it-IT" sz="2000" dirty="0"/>
          </a:p>
        </p:txBody>
      </p:sp>
      <p:sp>
        <p:nvSpPr>
          <p:cNvPr id="5" name="CasellaDiTesto 4"/>
          <p:cNvSpPr txBox="1"/>
          <p:nvPr/>
        </p:nvSpPr>
        <p:spPr>
          <a:xfrm>
            <a:off x="4644008" y="3861048"/>
            <a:ext cx="4176464" cy="1877437"/>
          </a:xfrm>
          <a:prstGeom prst="rect">
            <a:avLst/>
          </a:prstGeom>
          <a:noFill/>
        </p:spPr>
        <p:txBody>
          <a:bodyPr wrap="square" rtlCol="0">
            <a:spAutoFit/>
          </a:bodyPr>
          <a:lstStyle/>
          <a:p>
            <a:pPr algn="ctr"/>
            <a:r>
              <a:rPr lang="it-IT" sz="2400" b="1" dirty="0" smtClean="0"/>
              <a:t>THERAN</a:t>
            </a:r>
          </a:p>
          <a:p>
            <a:pPr algn="ctr"/>
            <a:r>
              <a:rPr lang="it-IT" sz="2400" dirty="0" smtClean="0"/>
              <a:t>(anche Stalin)</a:t>
            </a:r>
          </a:p>
          <a:p>
            <a:pPr algn="ctr"/>
            <a:endParaRPr lang="it-IT" sz="2400" dirty="0" smtClean="0"/>
          </a:p>
          <a:p>
            <a:pPr algn="ctr"/>
            <a:r>
              <a:rPr lang="it-IT" sz="2400" dirty="0" smtClean="0"/>
              <a:t>- Riconquista della Francia</a:t>
            </a:r>
          </a:p>
          <a:p>
            <a:endParaRPr lang="it-IT" sz="2000" dirty="0"/>
          </a:p>
        </p:txBody>
      </p:sp>
      <p:pic>
        <p:nvPicPr>
          <p:cNvPr id="4099" name="Picture 3"/>
          <p:cNvPicPr>
            <a:picLocks noChangeAspect="1" noChangeArrowheads="1"/>
          </p:cNvPicPr>
          <p:nvPr/>
        </p:nvPicPr>
        <p:blipFill>
          <a:blip r:embed="rId2" cstate="print"/>
          <a:srcRect l="26760" t="2627" r="7621" b="22366"/>
          <a:stretch>
            <a:fillRect/>
          </a:stretch>
        </p:blipFill>
        <p:spPr bwMode="auto">
          <a:xfrm>
            <a:off x="683568" y="1124744"/>
            <a:ext cx="3456384" cy="2736304"/>
          </a:xfrm>
          <a:prstGeom prst="rect">
            <a:avLst/>
          </a:prstGeom>
          <a:noFill/>
          <a:ln w="9525">
            <a:noFill/>
            <a:miter lim="800000"/>
            <a:headEnd/>
            <a:tailEnd/>
          </a:ln>
        </p:spPr>
      </p:pic>
      <p:pic>
        <p:nvPicPr>
          <p:cNvPr id="4100" name="Picture 4"/>
          <p:cNvPicPr>
            <a:picLocks noChangeAspect="1" noChangeArrowheads="1"/>
          </p:cNvPicPr>
          <p:nvPr/>
        </p:nvPicPr>
        <p:blipFill>
          <a:blip r:embed="rId3" cstate="print"/>
          <a:srcRect/>
          <a:stretch>
            <a:fillRect/>
          </a:stretch>
        </p:blipFill>
        <p:spPr bwMode="auto">
          <a:xfrm>
            <a:off x="4620005" y="1340768"/>
            <a:ext cx="3840426" cy="21602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00034" y="500042"/>
            <a:ext cx="8352928" cy="5386090"/>
          </a:xfrm>
          <a:prstGeom prst="rect">
            <a:avLst/>
          </a:prstGeom>
          <a:noFill/>
        </p:spPr>
        <p:txBody>
          <a:bodyPr wrap="square" rtlCol="0">
            <a:spAutoFit/>
          </a:bodyPr>
          <a:lstStyle/>
          <a:p>
            <a:r>
              <a:rPr lang="it-IT" sz="3200" u="sng" dirty="0" smtClean="0">
                <a:solidFill>
                  <a:srgbClr val="FF0000"/>
                </a:solidFill>
                <a:effectLst>
                  <a:outerShdw blurRad="38100" dist="38100" dir="2700000" algn="tl">
                    <a:srgbClr val="000000">
                      <a:alpha val="43137"/>
                    </a:srgbClr>
                  </a:outerShdw>
                </a:effectLst>
              </a:rPr>
              <a:t>6 GIUGNO 1944</a:t>
            </a:r>
          </a:p>
          <a:p>
            <a:endParaRPr lang="it-IT" sz="2400" dirty="0" smtClean="0"/>
          </a:p>
          <a:p>
            <a:r>
              <a:rPr lang="it-IT" sz="2400" b="1" dirty="0" smtClean="0"/>
              <a:t>SBARCO IN NORMANDIA </a:t>
            </a:r>
          </a:p>
          <a:p>
            <a:r>
              <a:rPr lang="it-IT" sz="2400" dirty="0" smtClean="0"/>
              <a:t>degli Alleati (D-DAY).</a:t>
            </a:r>
          </a:p>
          <a:p>
            <a:endParaRPr lang="it-IT" sz="2400" dirty="0" smtClean="0"/>
          </a:p>
          <a:p>
            <a:endParaRPr lang="it-IT" sz="2400" dirty="0" smtClean="0"/>
          </a:p>
          <a:p>
            <a:endParaRPr lang="it-IT" sz="2400" dirty="0" smtClean="0"/>
          </a:p>
          <a:p>
            <a:endParaRPr lang="it-IT" sz="2400" dirty="0" smtClean="0"/>
          </a:p>
          <a:p>
            <a:endParaRPr lang="it-IT" sz="2400" dirty="0" smtClean="0"/>
          </a:p>
          <a:p>
            <a:endParaRPr lang="it-IT" sz="2400" dirty="0" smtClean="0"/>
          </a:p>
          <a:p>
            <a:endParaRPr lang="it-IT" sz="2400" dirty="0" smtClean="0"/>
          </a:p>
          <a:p>
            <a:endParaRPr lang="it-IT" sz="2400" dirty="0" smtClean="0"/>
          </a:p>
          <a:p>
            <a:r>
              <a:rPr lang="it-IT" sz="2400" dirty="0" smtClean="0"/>
              <a:t>Il </a:t>
            </a:r>
            <a:r>
              <a:rPr lang="it-IT" sz="2400" u="sng" dirty="0" smtClean="0">
                <a:solidFill>
                  <a:srgbClr val="FF0000"/>
                </a:solidFill>
                <a:effectLst>
                  <a:outerShdw blurRad="38100" dist="38100" dir="2700000" algn="tl">
                    <a:srgbClr val="000000">
                      <a:alpha val="43137"/>
                    </a:srgbClr>
                  </a:outerShdw>
                </a:effectLst>
              </a:rPr>
              <a:t>25 agosto</a:t>
            </a:r>
            <a:r>
              <a:rPr lang="it-IT" sz="2400" dirty="0" smtClean="0">
                <a:solidFill>
                  <a:srgbClr val="FF0000"/>
                </a:solidFill>
                <a:effectLst>
                  <a:outerShdw blurRad="38100" dist="38100" dir="2700000" algn="tl">
                    <a:srgbClr val="000000">
                      <a:alpha val="43137"/>
                    </a:srgbClr>
                  </a:outerShdw>
                </a:effectLst>
              </a:rPr>
              <a:t> </a:t>
            </a:r>
            <a:r>
              <a:rPr lang="it-IT" sz="2400" b="1" dirty="0" smtClean="0"/>
              <a:t>PARIGI È LIBERA</a:t>
            </a:r>
            <a:r>
              <a:rPr lang="it-IT" sz="2400" dirty="0" smtClean="0"/>
              <a:t>: vi entra il generale </a:t>
            </a:r>
          </a:p>
          <a:p>
            <a:r>
              <a:rPr lang="it-IT" sz="2400" dirty="0" smtClean="0"/>
              <a:t>De Gaulle che poi diventerà Presidente francese.</a:t>
            </a:r>
            <a:endParaRPr lang="it-IT" sz="2000" dirty="0"/>
          </a:p>
        </p:txBody>
      </p:sp>
      <p:pic>
        <p:nvPicPr>
          <p:cNvPr id="5122" name="Picture 2"/>
          <p:cNvPicPr>
            <a:picLocks noChangeAspect="1" noChangeArrowheads="1"/>
          </p:cNvPicPr>
          <p:nvPr/>
        </p:nvPicPr>
        <p:blipFill>
          <a:blip r:embed="rId2" cstate="print"/>
          <a:srcRect/>
          <a:stretch>
            <a:fillRect/>
          </a:stretch>
        </p:blipFill>
        <p:spPr bwMode="auto">
          <a:xfrm>
            <a:off x="4860032" y="404664"/>
            <a:ext cx="3851920" cy="2937089"/>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539552" y="2348880"/>
            <a:ext cx="4441676" cy="2539158"/>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6732240" y="3645024"/>
            <a:ext cx="1905000"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75928" y="773088"/>
            <a:ext cx="8352928" cy="5262979"/>
          </a:xfrm>
          <a:prstGeom prst="rect">
            <a:avLst/>
          </a:prstGeom>
          <a:noFill/>
        </p:spPr>
        <p:txBody>
          <a:bodyPr wrap="square" rtlCol="0">
            <a:spAutoFit/>
          </a:bodyPr>
          <a:lstStyle/>
          <a:p>
            <a:r>
              <a:rPr lang="it-IT" sz="2400" u="sng" dirty="0" smtClean="0">
                <a:solidFill>
                  <a:srgbClr val="FF0000"/>
                </a:solidFill>
                <a:effectLst>
                  <a:outerShdw blurRad="38100" dist="38100" dir="2700000" algn="tl">
                    <a:srgbClr val="000000">
                      <a:alpha val="43137"/>
                    </a:srgbClr>
                  </a:outerShdw>
                </a:effectLst>
              </a:rPr>
              <a:t>20 luglio1944</a:t>
            </a:r>
          </a:p>
          <a:p>
            <a:r>
              <a:rPr lang="it-IT" sz="2400" dirty="0" smtClean="0"/>
              <a:t>Attentato fallito a Hitler (Operazione </a:t>
            </a:r>
            <a:r>
              <a:rPr lang="it-IT" sz="2400" dirty="0" err="1" smtClean="0"/>
              <a:t>Valkiria</a:t>
            </a:r>
            <a:r>
              <a:rPr lang="it-IT" sz="2400" dirty="0" smtClean="0"/>
              <a:t>)</a:t>
            </a:r>
          </a:p>
          <a:p>
            <a:endParaRPr lang="it-IT" sz="2400" dirty="0" smtClean="0"/>
          </a:p>
          <a:p>
            <a:r>
              <a:rPr lang="it-IT" sz="2400" u="sng" dirty="0" smtClean="0">
                <a:solidFill>
                  <a:srgbClr val="FF0000"/>
                </a:solidFill>
                <a:effectLst>
                  <a:outerShdw blurRad="38100" dist="38100" dir="2700000" algn="tl">
                    <a:srgbClr val="000000">
                      <a:alpha val="43137"/>
                    </a:srgbClr>
                  </a:outerShdw>
                </a:effectLst>
              </a:rPr>
              <a:t>Inizio 1945</a:t>
            </a:r>
          </a:p>
          <a:p>
            <a:r>
              <a:rPr lang="it-IT" sz="2400" dirty="0" smtClean="0"/>
              <a:t>Gli Alleati entrano in Germania</a:t>
            </a:r>
          </a:p>
          <a:p>
            <a:endParaRPr lang="it-IT" sz="2400" dirty="0" smtClean="0"/>
          </a:p>
          <a:p>
            <a:r>
              <a:rPr lang="it-IT" sz="2400" u="sng" dirty="0" smtClean="0">
                <a:solidFill>
                  <a:srgbClr val="FF0000"/>
                </a:solidFill>
                <a:effectLst>
                  <a:outerShdw blurRad="38100" dist="38100" dir="2700000" algn="tl">
                    <a:srgbClr val="000000">
                      <a:alpha val="43137"/>
                    </a:srgbClr>
                  </a:outerShdw>
                </a:effectLst>
              </a:rPr>
              <a:t>30 aprile 1945</a:t>
            </a:r>
          </a:p>
          <a:p>
            <a:r>
              <a:rPr lang="it-IT" sz="2400" dirty="0" smtClean="0"/>
              <a:t>Hitler si suicida nel suo bunker</a:t>
            </a:r>
          </a:p>
          <a:p>
            <a:endParaRPr lang="it-IT" sz="2400" dirty="0" smtClean="0"/>
          </a:p>
          <a:p>
            <a:r>
              <a:rPr lang="it-IT" sz="2400" u="sng" smtClean="0">
                <a:solidFill>
                  <a:srgbClr val="FF0000"/>
                </a:solidFill>
                <a:effectLst>
                  <a:outerShdw blurRad="38100" dist="38100" dir="2700000" algn="tl">
                    <a:srgbClr val="000000">
                      <a:alpha val="43137"/>
                    </a:srgbClr>
                  </a:outerShdw>
                </a:effectLst>
              </a:rPr>
              <a:t>2 maggio 1945</a:t>
            </a:r>
            <a:endParaRPr lang="it-IT" sz="2400" u="sng" dirty="0" smtClean="0">
              <a:solidFill>
                <a:srgbClr val="FF0000"/>
              </a:solidFill>
              <a:effectLst>
                <a:outerShdw blurRad="38100" dist="38100" dir="2700000" algn="tl">
                  <a:srgbClr val="000000">
                    <a:alpha val="43137"/>
                  </a:srgbClr>
                </a:outerShdw>
              </a:effectLst>
            </a:endParaRPr>
          </a:p>
          <a:p>
            <a:r>
              <a:rPr lang="it-IT" sz="2400" dirty="0" smtClean="0"/>
              <a:t>“Battaglia di Berlino”: la Germania si arrende ai russi</a:t>
            </a:r>
          </a:p>
          <a:p>
            <a:endParaRPr lang="it-IT" sz="2400" dirty="0" smtClean="0"/>
          </a:p>
          <a:p>
            <a:r>
              <a:rPr lang="it-IT" sz="2400" u="sng" dirty="0" smtClean="0">
                <a:solidFill>
                  <a:srgbClr val="FF0000"/>
                </a:solidFill>
                <a:effectLst>
                  <a:outerShdw blurRad="38100" dist="38100" dir="2700000" algn="tl">
                    <a:srgbClr val="000000">
                      <a:alpha val="43137"/>
                    </a:srgbClr>
                  </a:outerShdw>
                </a:effectLst>
              </a:rPr>
              <a:t>8 maggio 1945</a:t>
            </a:r>
          </a:p>
          <a:p>
            <a:r>
              <a:rPr lang="it-IT" sz="2400" dirty="0" smtClean="0"/>
              <a:t>La Germania firma la resa</a:t>
            </a:r>
          </a:p>
        </p:txBody>
      </p:sp>
      <p:sp>
        <p:nvSpPr>
          <p:cNvPr id="3" name="Freccia in giù 2"/>
          <p:cNvSpPr/>
          <p:nvPr/>
        </p:nvSpPr>
        <p:spPr>
          <a:xfrm>
            <a:off x="0" y="500042"/>
            <a:ext cx="500034" cy="621510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4" name="Ovale 3"/>
          <p:cNvSpPr/>
          <p:nvPr/>
        </p:nvSpPr>
        <p:spPr>
          <a:xfrm>
            <a:off x="142844" y="1000108"/>
            <a:ext cx="214314" cy="21431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5" name="Ovale 4"/>
          <p:cNvSpPr/>
          <p:nvPr/>
        </p:nvSpPr>
        <p:spPr>
          <a:xfrm>
            <a:off x="142844" y="2071678"/>
            <a:ext cx="214314" cy="21431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6" name="Ovale 5"/>
          <p:cNvSpPr/>
          <p:nvPr/>
        </p:nvSpPr>
        <p:spPr>
          <a:xfrm>
            <a:off x="142844" y="3143248"/>
            <a:ext cx="214314" cy="21431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7" name="Ovale 6"/>
          <p:cNvSpPr/>
          <p:nvPr/>
        </p:nvSpPr>
        <p:spPr>
          <a:xfrm>
            <a:off x="142844" y="4214818"/>
            <a:ext cx="214314" cy="21431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8" name="Ovale 7"/>
          <p:cNvSpPr/>
          <p:nvPr/>
        </p:nvSpPr>
        <p:spPr>
          <a:xfrm>
            <a:off x="142844" y="5286388"/>
            <a:ext cx="214314" cy="21431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pic>
        <p:nvPicPr>
          <p:cNvPr id="3074" name="Picture 2" descr="Visualizza immagine di origine"/>
          <p:cNvPicPr>
            <a:picLocks noChangeAspect="1" noChangeArrowheads="1"/>
          </p:cNvPicPr>
          <p:nvPr/>
        </p:nvPicPr>
        <p:blipFill>
          <a:blip r:embed="rId2" cstate="print"/>
          <a:srcRect t="9876" b="6181"/>
          <a:stretch>
            <a:fillRect/>
          </a:stretch>
        </p:blipFill>
        <p:spPr bwMode="auto">
          <a:xfrm>
            <a:off x="6357949" y="500042"/>
            <a:ext cx="2659257" cy="1649087"/>
          </a:xfrm>
          <a:prstGeom prst="rect">
            <a:avLst/>
          </a:prstGeom>
          <a:noFill/>
        </p:spPr>
      </p:pic>
      <p:pic>
        <p:nvPicPr>
          <p:cNvPr id="3076" name="Picture 4" descr="Visualizza immagine di origine"/>
          <p:cNvPicPr>
            <a:picLocks noChangeAspect="1" noChangeArrowheads="1"/>
          </p:cNvPicPr>
          <p:nvPr/>
        </p:nvPicPr>
        <p:blipFill>
          <a:blip r:embed="rId3" cstate="print"/>
          <a:srcRect/>
          <a:stretch>
            <a:fillRect/>
          </a:stretch>
        </p:blipFill>
        <p:spPr bwMode="auto">
          <a:xfrm>
            <a:off x="5786446" y="4996170"/>
            <a:ext cx="3008779" cy="1692439"/>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7158" y="714356"/>
            <a:ext cx="7072362" cy="5632311"/>
          </a:xfrm>
          <a:prstGeom prst="rect">
            <a:avLst/>
          </a:prstGeom>
          <a:noFill/>
        </p:spPr>
        <p:txBody>
          <a:bodyPr wrap="square" rtlCol="0">
            <a:spAutoFit/>
          </a:bodyPr>
          <a:lstStyle/>
          <a:p>
            <a:pPr algn="just"/>
            <a:r>
              <a:rPr lang="it-IT" sz="2400" dirty="0" smtClean="0"/>
              <a:t>Il governatore tedesco della Polonia Hans Frank trasmette gli ordini di Hitler: “La Polonia deve essere amministrata in vista di un’utilizzazione del paese mediante uno sfruttamento senza scrupoli, la requisizione di tutte le scorte, le materie prime, le macchine, gli impianti industriali ecc., che abbiano qualche importanza per l’economia di guerra tedesca. Devono essere messi a disposizione tutti gli operai per il lavoro nel Reich: l’intera economia polacca </a:t>
            </a:r>
            <a:r>
              <a:rPr lang="it-IT" sz="2400" dirty="0" err="1" smtClean="0"/>
              <a:t>dev</a:t>
            </a:r>
            <a:r>
              <a:rPr lang="it-IT" sz="2400" dirty="0" smtClean="0"/>
              <a:t>’essere ridotta al minimo indispensabile per l’esistenza della popolazione. Si devono chiudere tutti i centri di istruzione, specie le scuole tecniche e le università, per prevenire il formarsi di una nuova intellighenzia polacca. La Polonia va trattata come una colonia. I </a:t>
            </a:r>
            <a:r>
              <a:rPr lang="it-IT" sz="2400" b="1" dirty="0" smtClean="0"/>
              <a:t>polacchi saranno gli schiavi </a:t>
            </a:r>
            <a:r>
              <a:rPr lang="it-IT" sz="2400" dirty="0" smtClean="0"/>
              <a:t>del Grande Reich tedesco”.</a:t>
            </a:r>
            <a:endParaRPr lang="it-IT" sz="2400" dirty="0"/>
          </a:p>
        </p:txBody>
      </p:sp>
      <p:pic>
        <p:nvPicPr>
          <p:cNvPr id="49154" name="Picture 2" descr="Visualizza immagine di origine"/>
          <p:cNvPicPr>
            <a:picLocks noChangeAspect="1" noChangeArrowheads="1"/>
          </p:cNvPicPr>
          <p:nvPr/>
        </p:nvPicPr>
        <p:blipFill>
          <a:blip r:embed="rId2" cstate="print"/>
          <a:srcRect/>
          <a:stretch>
            <a:fillRect/>
          </a:stretch>
        </p:blipFill>
        <p:spPr bwMode="auto">
          <a:xfrm>
            <a:off x="7500958" y="2643182"/>
            <a:ext cx="1565752" cy="1928826"/>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67544" y="476672"/>
            <a:ext cx="8352928" cy="6001643"/>
          </a:xfrm>
          <a:prstGeom prst="rect">
            <a:avLst/>
          </a:prstGeom>
          <a:noFill/>
        </p:spPr>
        <p:txBody>
          <a:bodyPr wrap="square" rtlCol="0">
            <a:spAutoFit/>
          </a:bodyPr>
          <a:lstStyle/>
          <a:p>
            <a:r>
              <a:rPr lang="it-IT" sz="2400" dirty="0" smtClean="0"/>
              <a:t>Resta solo il Giappone, che rifiuta di arrendersi</a:t>
            </a:r>
          </a:p>
          <a:p>
            <a:endParaRPr lang="it-IT" sz="2400" dirty="0" smtClean="0"/>
          </a:p>
          <a:p>
            <a:r>
              <a:rPr lang="it-IT" sz="2400" u="sng" dirty="0" smtClean="0">
                <a:solidFill>
                  <a:srgbClr val="FF0000"/>
                </a:solidFill>
                <a:effectLst>
                  <a:outerShdw blurRad="38100" dist="38100" dir="2700000" algn="tl">
                    <a:srgbClr val="000000">
                      <a:alpha val="43137"/>
                    </a:srgbClr>
                  </a:outerShdw>
                </a:effectLst>
              </a:rPr>
              <a:t>6 AGOSTO 1945</a:t>
            </a:r>
          </a:p>
          <a:p>
            <a:r>
              <a:rPr lang="it-IT" sz="2400" dirty="0" smtClean="0"/>
              <a:t>Truman, che non vuole continuare una guerra che sta diventando troppo dispendiosa, decide di usare una nuova arma: la BOMBA ATOMICA (</a:t>
            </a:r>
            <a:r>
              <a:rPr lang="it-IT" sz="2400" i="1" dirty="0" smtClean="0"/>
              <a:t>dai 100000 ai 200000 morti</a:t>
            </a:r>
            <a:r>
              <a:rPr lang="it-IT" sz="2400" dirty="0" smtClean="0"/>
              <a:t>)</a:t>
            </a:r>
          </a:p>
          <a:p>
            <a:endParaRPr lang="it-IT" sz="2400" dirty="0" smtClean="0"/>
          </a:p>
          <a:p>
            <a:endParaRPr lang="it-IT" sz="2400" dirty="0" smtClean="0"/>
          </a:p>
          <a:p>
            <a:endParaRPr lang="it-IT" sz="2400" dirty="0" smtClean="0"/>
          </a:p>
          <a:p>
            <a:r>
              <a:rPr lang="it-IT" sz="2400" b="1" dirty="0" smtClean="0"/>
              <a:t>HIROSHIMA</a:t>
            </a:r>
            <a:r>
              <a:rPr lang="it-IT" sz="2400" dirty="0" smtClean="0"/>
              <a:t>                                                                             </a:t>
            </a:r>
            <a:r>
              <a:rPr lang="it-IT" sz="2400" b="1" dirty="0" smtClean="0"/>
              <a:t>NAGASAKI</a:t>
            </a:r>
          </a:p>
          <a:p>
            <a:r>
              <a:rPr lang="it-IT" sz="2000" dirty="0" smtClean="0"/>
              <a:t>(</a:t>
            </a:r>
            <a:r>
              <a:rPr lang="it-IT" sz="2000" dirty="0" err="1" smtClean="0"/>
              <a:t>Little-boy</a:t>
            </a:r>
            <a:r>
              <a:rPr lang="it-IT" sz="2000" dirty="0" smtClean="0"/>
              <a:t>)                                                                                                      (</a:t>
            </a:r>
            <a:r>
              <a:rPr lang="it-IT" sz="2000" dirty="0" err="1" smtClean="0"/>
              <a:t>Fat-man</a:t>
            </a:r>
            <a:r>
              <a:rPr lang="it-IT" sz="2000" dirty="0" smtClean="0"/>
              <a:t>)</a:t>
            </a:r>
          </a:p>
          <a:p>
            <a:endParaRPr lang="it-IT" sz="2400" dirty="0" smtClean="0"/>
          </a:p>
          <a:p>
            <a:endParaRPr lang="it-IT" sz="2400" dirty="0" smtClean="0"/>
          </a:p>
          <a:p>
            <a:endParaRPr lang="it-IT" sz="2400" dirty="0" smtClean="0"/>
          </a:p>
          <a:p>
            <a:r>
              <a:rPr lang="it-IT" sz="2400" u="sng" dirty="0" smtClean="0">
                <a:solidFill>
                  <a:srgbClr val="FF0000"/>
                </a:solidFill>
                <a:effectLst>
                  <a:outerShdw blurRad="38100" dist="38100" dir="2700000" algn="tl">
                    <a:srgbClr val="000000">
                      <a:alpha val="43137"/>
                    </a:srgbClr>
                  </a:outerShdw>
                </a:effectLst>
              </a:rPr>
              <a:t>15 agosto 1945</a:t>
            </a:r>
          </a:p>
          <a:p>
            <a:r>
              <a:rPr lang="it-IT" sz="2400" dirty="0" smtClean="0"/>
              <a:t>Resa senza condizioni del Giappone</a:t>
            </a:r>
          </a:p>
        </p:txBody>
      </p:sp>
      <p:pic>
        <p:nvPicPr>
          <p:cNvPr id="6146" name="Picture 2"/>
          <p:cNvPicPr>
            <a:picLocks noChangeAspect="1" noChangeArrowheads="1"/>
          </p:cNvPicPr>
          <p:nvPr/>
        </p:nvPicPr>
        <p:blipFill>
          <a:blip r:embed="rId2" cstate="print"/>
          <a:srcRect/>
          <a:stretch>
            <a:fillRect/>
          </a:stretch>
        </p:blipFill>
        <p:spPr bwMode="auto">
          <a:xfrm>
            <a:off x="3707904" y="2794864"/>
            <a:ext cx="2340471" cy="27934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arrotondato 4"/>
          <p:cNvSpPr/>
          <p:nvPr/>
        </p:nvSpPr>
        <p:spPr>
          <a:xfrm rot="208194">
            <a:off x="523048" y="2492843"/>
            <a:ext cx="4501879" cy="89681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it-IT" sz="2400" dirty="0" smtClean="0"/>
              <a:t>NUOVE TATTICHE MILITARI</a:t>
            </a:r>
            <a:endParaRPr lang="it-IT" sz="2400" dirty="0"/>
          </a:p>
        </p:txBody>
      </p:sp>
      <p:sp>
        <p:nvSpPr>
          <p:cNvPr id="4" name="Rettangolo 3"/>
          <p:cNvSpPr/>
          <p:nvPr/>
        </p:nvSpPr>
        <p:spPr>
          <a:xfrm rot="208194">
            <a:off x="3887485" y="865427"/>
            <a:ext cx="5026593" cy="113915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it-IT" sz="2400" dirty="0" smtClean="0"/>
              <a:t>ESERCITO NUMEROSO E</a:t>
            </a:r>
          </a:p>
          <a:p>
            <a:pPr algn="ctr"/>
            <a:r>
              <a:rPr lang="it-IT" sz="2400" dirty="0" smtClean="0"/>
              <a:t>TECNOLOGICAMENTE ALL’AVANGUARDIA</a:t>
            </a:r>
            <a:endParaRPr lang="it-IT" sz="2400" dirty="0"/>
          </a:p>
        </p:txBody>
      </p:sp>
      <p:sp>
        <p:nvSpPr>
          <p:cNvPr id="3" name="Saetta 2"/>
          <p:cNvSpPr/>
          <p:nvPr/>
        </p:nvSpPr>
        <p:spPr>
          <a:xfrm>
            <a:off x="142844" y="500042"/>
            <a:ext cx="6104150" cy="2797482"/>
          </a:xfrm>
          <a:prstGeom prst="lightningBol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it-IT" sz="2400" b="1" dirty="0" smtClean="0"/>
              <a:t>GUERRA </a:t>
            </a:r>
          </a:p>
          <a:p>
            <a:pPr algn="ctr"/>
            <a:r>
              <a:rPr lang="it-IT" sz="2400" b="1" dirty="0" smtClean="0"/>
              <a:t>LAMPO</a:t>
            </a:r>
            <a:endParaRPr lang="it-IT" sz="2400" b="1" dirty="0"/>
          </a:p>
        </p:txBody>
      </p:sp>
      <p:pic>
        <p:nvPicPr>
          <p:cNvPr id="18434" name="Picture 2" descr="Visualizza immagine di origine"/>
          <p:cNvPicPr>
            <a:picLocks noChangeAspect="1" noChangeArrowheads="1"/>
          </p:cNvPicPr>
          <p:nvPr/>
        </p:nvPicPr>
        <p:blipFill>
          <a:blip r:embed="rId2" cstate="print">
            <a:lum contrast="20000"/>
          </a:blip>
          <a:srcRect/>
          <a:stretch>
            <a:fillRect/>
          </a:stretch>
        </p:blipFill>
        <p:spPr bwMode="auto">
          <a:xfrm>
            <a:off x="1285852" y="3643314"/>
            <a:ext cx="6929486" cy="2971248"/>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275856" y="1196752"/>
            <a:ext cx="4968552" cy="5322561"/>
          </a:xfrm>
          <a:prstGeom prst="rect">
            <a:avLst/>
          </a:prstGeom>
          <a:noFill/>
          <a:ln w="9525">
            <a:noFill/>
            <a:miter lim="800000"/>
            <a:headEnd/>
            <a:tailEnd/>
          </a:ln>
        </p:spPr>
      </p:pic>
      <p:sp>
        <p:nvSpPr>
          <p:cNvPr id="3" name="CasellaDiTesto 2"/>
          <p:cNvSpPr txBox="1"/>
          <p:nvPr/>
        </p:nvSpPr>
        <p:spPr>
          <a:xfrm>
            <a:off x="467544" y="476672"/>
            <a:ext cx="6984776" cy="1569660"/>
          </a:xfrm>
          <a:prstGeom prst="rect">
            <a:avLst/>
          </a:prstGeom>
          <a:noFill/>
        </p:spPr>
        <p:txBody>
          <a:bodyPr wrap="square" rtlCol="0">
            <a:spAutoFit/>
          </a:bodyPr>
          <a:lstStyle/>
          <a:p>
            <a:r>
              <a:rPr lang="it-IT" sz="2400" dirty="0" smtClean="0"/>
              <a:t>L’</a:t>
            </a:r>
            <a:r>
              <a:rPr lang="it-IT" sz="2400" b="1" dirty="0" smtClean="0">
                <a:solidFill>
                  <a:srgbClr val="FF0000"/>
                </a:solidFill>
              </a:rPr>
              <a:t>URSS</a:t>
            </a:r>
            <a:r>
              <a:rPr lang="it-IT" sz="2400" dirty="0" smtClean="0"/>
              <a:t> si prende anche Estonia, Lettonia e Lituania.</a:t>
            </a:r>
          </a:p>
          <a:p>
            <a:endParaRPr lang="it-IT" sz="2400" dirty="0"/>
          </a:p>
          <a:p>
            <a:r>
              <a:rPr lang="it-IT" sz="2400" dirty="0" smtClean="0"/>
              <a:t>Successivamente </a:t>
            </a:r>
          </a:p>
          <a:p>
            <a:r>
              <a:rPr lang="it-IT" sz="2400" dirty="0" smtClean="0"/>
              <a:t>punta la Finlandia</a:t>
            </a:r>
            <a:endParaRPr lang="it-IT" sz="2000" dirty="0"/>
          </a:p>
        </p:txBody>
      </p:sp>
      <p:sp>
        <p:nvSpPr>
          <p:cNvPr id="4" name="CasellaDiTesto 3"/>
          <p:cNvSpPr txBox="1"/>
          <p:nvPr/>
        </p:nvSpPr>
        <p:spPr>
          <a:xfrm>
            <a:off x="500034" y="2428868"/>
            <a:ext cx="2500330" cy="1754326"/>
          </a:xfrm>
          <a:prstGeom prst="rect">
            <a:avLst/>
          </a:prstGeom>
          <a:noFill/>
          <a:ln>
            <a:solidFill>
              <a:schemeClr val="tx1"/>
            </a:solidFill>
            <a:prstDash val="lgDash"/>
          </a:ln>
        </p:spPr>
        <p:txBody>
          <a:bodyPr wrap="square" rtlCol="0">
            <a:spAutoFit/>
          </a:bodyPr>
          <a:lstStyle/>
          <a:p>
            <a:r>
              <a:rPr lang="it-IT" dirty="0" smtClean="0"/>
              <a:t>Difesa eroica; il 12 marzo 1949 viene firmata la pace: i finnici salvano l’indipendenza, ma cedono diversi territori</a:t>
            </a:r>
            <a:endParaRPr lang="it-IT"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779912" y="1412776"/>
            <a:ext cx="5006930" cy="3354765"/>
          </a:xfrm>
          <a:prstGeom prst="rect">
            <a:avLst/>
          </a:prstGeom>
          <a:noFill/>
        </p:spPr>
        <p:txBody>
          <a:bodyPr wrap="square" rtlCol="0">
            <a:spAutoFit/>
          </a:bodyPr>
          <a:lstStyle/>
          <a:p>
            <a:r>
              <a:rPr lang="it-IT" sz="2400" dirty="0" smtClean="0"/>
              <a:t>La </a:t>
            </a:r>
            <a:r>
              <a:rPr lang="it-IT" sz="2400" b="1" dirty="0" smtClean="0"/>
              <a:t>GERMANIA</a:t>
            </a:r>
            <a:r>
              <a:rPr lang="it-IT" sz="2400" dirty="0" smtClean="0"/>
              <a:t> conquista Danimarca e Norvegia  (9 aprile 1940)</a:t>
            </a:r>
          </a:p>
          <a:p>
            <a:r>
              <a:rPr lang="it-IT" sz="2400" dirty="0" smtClean="0"/>
              <a:t>e punta la </a:t>
            </a:r>
            <a:r>
              <a:rPr lang="it-IT" sz="2400" b="1" dirty="0" smtClean="0">
                <a:solidFill>
                  <a:srgbClr val="002060"/>
                </a:solidFill>
              </a:rPr>
              <a:t>FRANCIA</a:t>
            </a:r>
          </a:p>
          <a:p>
            <a:endParaRPr lang="it-IT" sz="2400" dirty="0" smtClean="0"/>
          </a:p>
          <a:p>
            <a:r>
              <a:rPr lang="it-IT" sz="2400" u="sng" dirty="0" smtClean="0">
                <a:solidFill>
                  <a:srgbClr val="FF0000"/>
                </a:solidFill>
                <a:effectLst>
                  <a:outerShdw blurRad="38100" dist="38100" dir="2700000" algn="tl">
                    <a:srgbClr val="000000">
                      <a:alpha val="43137"/>
                    </a:srgbClr>
                  </a:outerShdw>
                </a:effectLst>
              </a:rPr>
              <a:t>10 maggio 1940</a:t>
            </a:r>
          </a:p>
          <a:p>
            <a:endParaRPr lang="it-IT" sz="2400" dirty="0"/>
          </a:p>
          <a:p>
            <a:r>
              <a:rPr lang="it-IT" sz="2400" dirty="0"/>
              <a:t>I</a:t>
            </a:r>
            <a:r>
              <a:rPr lang="it-IT" sz="2400" dirty="0" smtClean="0"/>
              <a:t> tedeschi passano da Olanda e Belgio (neutrali), evitando la </a:t>
            </a:r>
            <a:r>
              <a:rPr lang="it-IT" sz="2400" b="1" dirty="0"/>
              <a:t>l</a:t>
            </a:r>
            <a:r>
              <a:rPr lang="it-IT" sz="2400" b="1" dirty="0" smtClean="0"/>
              <a:t>inea Maginot</a:t>
            </a:r>
          </a:p>
          <a:p>
            <a:endParaRPr lang="it-IT" sz="2000" dirty="0"/>
          </a:p>
        </p:txBody>
      </p:sp>
      <p:pic>
        <p:nvPicPr>
          <p:cNvPr id="4098" name="Picture 2"/>
          <p:cNvPicPr>
            <a:picLocks noChangeAspect="1" noChangeArrowheads="1"/>
          </p:cNvPicPr>
          <p:nvPr/>
        </p:nvPicPr>
        <p:blipFill>
          <a:blip r:embed="rId2" cstate="print"/>
          <a:srcRect l="58505" t="6801" r="861" b="11977"/>
          <a:stretch>
            <a:fillRect/>
          </a:stretch>
        </p:blipFill>
        <p:spPr bwMode="auto">
          <a:xfrm>
            <a:off x="395536" y="188640"/>
            <a:ext cx="3007206" cy="6364088"/>
          </a:xfrm>
          <a:prstGeom prst="rect">
            <a:avLst/>
          </a:prstGeom>
          <a:noFill/>
          <a:ln w="9525">
            <a:noFill/>
            <a:miter lim="800000"/>
            <a:headEnd/>
            <a:tailEnd/>
          </a:ln>
        </p:spPr>
      </p:pic>
      <p:sp>
        <p:nvSpPr>
          <p:cNvPr id="11" name="Figura a mano libera 10"/>
          <p:cNvSpPr/>
          <p:nvPr/>
        </p:nvSpPr>
        <p:spPr>
          <a:xfrm>
            <a:off x="554182" y="628073"/>
            <a:ext cx="1177636" cy="480291"/>
          </a:xfrm>
          <a:custGeom>
            <a:avLst/>
            <a:gdLst>
              <a:gd name="connsiteX0" fmla="*/ 1177636 w 1177636"/>
              <a:gd name="connsiteY0" fmla="*/ 175491 h 480291"/>
              <a:gd name="connsiteX1" fmla="*/ 374073 w 1177636"/>
              <a:gd name="connsiteY1" fmla="*/ 50800 h 480291"/>
              <a:gd name="connsiteX2" fmla="*/ 0 w 1177636"/>
              <a:gd name="connsiteY2" fmla="*/ 480291 h 480291"/>
              <a:gd name="connsiteX3" fmla="*/ 0 w 1177636"/>
              <a:gd name="connsiteY3" fmla="*/ 480291 h 480291"/>
              <a:gd name="connsiteX4" fmla="*/ 0 w 1177636"/>
              <a:gd name="connsiteY4" fmla="*/ 480291 h 480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636" h="480291">
                <a:moveTo>
                  <a:pt x="1177636" y="175491"/>
                </a:moveTo>
                <a:cubicBezTo>
                  <a:pt x="873991" y="87745"/>
                  <a:pt x="570346" y="0"/>
                  <a:pt x="374073" y="50800"/>
                </a:cubicBezTo>
                <a:cubicBezTo>
                  <a:pt x="177800" y="101600"/>
                  <a:pt x="0" y="480291"/>
                  <a:pt x="0" y="480291"/>
                </a:cubicBezTo>
                <a:lnTo>
                  <a:pt x="0" y="480291"/>
                </a:lnTo>
                <a:lnTo>
                  <a:pt x="0" y="480291"/>
                </a:lnTo>
              </a:path>
            </a:pathLst>
          </a:custGeom>
          <a:ln>
            <a:solidFill>
              <a:srgbClr val="FFFF00"/>
            </a:solidFill>
            <a:headEnd type="none" w="med" len="med"/>
            <a:tailEnd type="arrow"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it-IT"/>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779912" y="1412776"/>
            <a:ext cx="5006930" cy="3724096"/>
          </a:xfrm>
          <a:prstGeom prst="rect">
            <a:avLst/>
          </a:prstGeom>
          <a:noFill/>
        </p:spPr>
        <p:txBody>
          <a:bodyPr wrap="square" rtlCol="0">
            <a:spAutoFit/>
          </a:bodyPr>
          <a:lstStyle/>
          <a:p>
            <a:pPr algn="just"/>
            <a:r>
              <a:rPr lang="it-IT" sz="2400" dirty="0" smtClean="0"/>
              <a:t>I francesi ammassano le forze ai confini del Belgio, pronti ad intervenire se ne viene violata la neutralità (i belgi negano ai francesi di entrare prima).</a:t>
            </a:r>
          </a:p>
          <a:p>
            <a:pPr algn="just"/>
            <a:endParaRPr lang="it-IT" sz="2400" dirty="0" smtClean="0"/>
          </a:p>
          <a:p>
            <a:pPr algn="just"/>
            <a:r>
              <a:rPr lang="it-IT" sz="2400" dirty="0" smtClean="0"/>
              <a:t>In 5 giorni i tedeschi si prendono Olanda e Belgio (che comunque mantiene sacche di resistenza per 2 settimane).</a:t>
            </a:r>
          </a:p>
          <a:p>
            <a:endParaRPr lang="it-IT" sz="2000" dirty="0"/>
          </a:p>
        </p:txBody>
      </p:sp>
      <p:pic>
        <p:nvPicPr>
          <p:cNvPr id="4098" name="Picture 2"/>
          <p:cNvPicPr>
            <a:picLocks noChangeAspect="1" noChangeArrowheads="1"/>
          </p:cNvPicPr>
          <p:nvPr/>
        </p:nvPicPr>
        <p:blipFill>
          <a:blip r:embed="rId2" cstate="print"/>
          <a:srcRect l="58505" t="6801" r="861" b="11977"/>
          <a:stretch>
            <a:fillRect/>
          </a:stretch>
        </p:blipFill>
        <p:spPr bwMode="auto">
          <a:xfrm>
            <a:off x="395536" y="188640"/>
            <a:ext cx="3007206" cy="6364088"/>
          </a:xfrm>
          <a:prstGeom prst="rect">
            <a:avLst/>
          </a:prstGeom>
          <a:noFill/>
          <a:ln w="9525">
            <a:noFill/>
            <a:miter lim="800000"/>
            <a:headEnd/>
            <a:tailEnd/>
          </a:ln>
        </p:spPr>
      </p:pic>
      <p:sp>
        <p:nvSpPr>
          <p:cNvPr id="11" name="Figura a mano libera 10"/>
          <p:cNvSpPr/>
          <p:nvPr/>
        </p:nvSpPr>
        <p:spPr>
          <a:xfrm>
            <a:off x="554182" y="628073"/>
            <a:ext cx="1177636" cy="480291"/>
          </a:xfrm>
          <a:custGeom>
            <a:avLst/>
            <a:gdLst>
              <a:gd name="connsiteX0" fmla="*/ 1177636 w 1177636"/>
              <a:gd name="connsiteY0" fmla="*/ 175491 h 480291"/>
              <a:gd name="connsiteX1" fmla="*/ 374073 w 1177636"/>
              <a:gd name="connsiteY1" fmla="*/ 50800 h 480291"/>
              <a:gd name="connsiteX2" fmla="*/ 0 w 1177636"/>
              <a:gd name="connsiteY2" fmla="*/ 480291 h 480291"/>
              <a:gd name="connsiteX3" fmla="*/ 0 w 1177636"/>
              <a:gd name="connsiteY3" fmla="*/ 480291 h 480291"/>
              <a:gd name="connsiteX4" fmla="*/ 0 w 1177636"/>
              <a:gd name="connsiteY4" fmla="*/ 480291 h 480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636" h="480291">
                <a:moveTo>
                  <a:pt x="1177636" y="175491"/>
                </a:moveTo>
                <a:cubicBezTo>
                  <a:pt x="873991" y="87745"/>
                  <a:pt x="570346" y="0"/>
                  <a:pt x="374073" y="50800"/>
                </a:cubicBezTo>
                <a:cubicBezTo>
                  <a:pt x="177800" y="101600"/>
                  <a:pt x="0" y="480291"/>
                  <a:pt x="0" y="480291"/>
                </a:cubicBezTo>
                <a:lnTo>
                  <a:pt x="0" y="480291"/>
                </a:lnTo>
                <a:lnTo>
                  <a:pt x="0" y="480291"/>
                </a:lnTo>
              </a:path>
            </a:pathLst>
          </a:custGeom>
          <a:ln>
            <a:solidFill>
              <a:srgbClr val="FFFF00"/>
            </a:solidFill>
            <a:headEnd type="none" w="med" len="med"/>
            <a:tailEnd type="arrow"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it-IT"/>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sualizza immagine di origine"/>
          <p:cNvPicPr>
            <a:picLocks noChangeAspect="1" noChangeArrowheads="1"/>
          </p:cNvPicPr>
          <p:nvPr/>
        </p:nvPicPr>
        <p:blipFill>
          <a:blip r:embed="rId2" cstate="print"/>
          <a:srcRect/>
          <a:stretch>
            <a:fillRect/>
          </a:stretch>
        </p:blipFill>
        <p:spPr bwMode="auto">
          <a:xfrm>
            <a:off x="500034" y="571480"/>
            <a:ext cx="6143668" cy="5690573"/>
          </a:xfrm>
          <a:prstGeom prst="rect">
            <a:avLst/>
          </a:prstGeom>
          <a:noFill/>
        </p:spPr>
      </p:pic>
      <p:sp>
        <p:nvSpPr>
          <p:cNvPr id="3" name="CasellaDiTesto 2"/>
          <p:cNvSpPr txBox="1"/>
          <p:nvPr/>
        </p:nvSpPr>
        <p:spPr>
          <a:xfrm>
            <a:off x="1571604" y="142852"/>
            <a:ext cx="3357586"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it-IT" dirty="0" smtClean="0"/>
              <a:t>MANOVRA A TENAGLIA TEDESCA</a:t>
            </a:r>
            <a:endParaRPr lang="it-IT" dirty="0"/>
          </a:p>
        </p:txBody>
      </p:sp>
      <p:sp>
        <p:nvSpPr>
          <p:cNvPr id="4" name="CasellaDiTesto 3"/>
          <p:cNvSpPr txBox="1"/>
          <p:nvPr/>
        </p:nvSpPr>
        <p:spPr>
          <a:xfrm>
            <a:off x="6715140" y="4357694"/>
            <a:ext cx="2214578" cy="1477328"/>
          </a:xfrm>
          <a:prstGeom prst="rect">
            <a:avLst/>
          </a:prstGeom>
          <a:noFill/>
          <a:ln>
            <a:solidFill>
              <a:schemeClr val="tx1"/>
            </a:solidFill>
            <a:prstDash val="lgDash"/>
          </a:ln>
        </p:spPr>
        <p:txBody>
          <a:bodyPr wrap="square" rtlCol="0">
            <a:spAutoFit/>
          </a:bodyPr>
          <a:lstStyle/>
          <a:p>
            <a:pPr algn="ctr"/>
            <a:r>
              <a:rPr lang="it-IT" dirty="0" smtClean="0"/>
              <a:t>Già il 15 maggio, con la sconfitta della </a:t>
            </a:r>
            <a:r>
              <a:rPr lang="it-IT" dirty="0" err="1" smtClean="0"/>
              <a:t>Mosa</a:t>
            </a:r>
            <a:r>
              <a:rPr lang="it-IT" dirty="0" smtClean="0"/>
              <a:t>, molti francesi ritengono di aver perso la guerra</a:t>
            </a:r>
            <a:endParaRPr lang="it-IT" dirty="0"/>
          </a:p>
        </p:txBody>
      </p:sp>
      <p:cxnSp>
        <p:nvCxnSpPr>
          <p:cNvPr id="6" name="Connettore 2 5"/>
          <p:cNvCxnSpPr>
            <a:stCxn id="4" idx="1"/>
          </p:cNvCxnSpPr>
          <p:nvPr/>
        </p:nvCxnSpPr>
        <p:spPr>
          <a:xfrm rot="10800000">
            <a:off x="4286248" y="4357694"/>
            <a:ext cx="2428892" cy="738664"/>
          </a:xfrm>
          <a:prstGeom prst="straightConnector1">
            <a:avLst/>
          </a:prstGeom>
          <a:ln>
            <a:prstDash val="sysDash"/>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874</TotalTime>
  <Words>1904</Words>
  <Application>Microsoft Office PowerPoint</Application>
  <PresentationFormat>Presentazione su schermo (4:3)</PresentationFormat>
  <Paragraphs>178</Paragraphs>
  <Slides>40</Slides>
  <Notes>0</Notes>
  <HiddenSlides>0</HiddenSlides>
  <MMClips>0</MMClips>
  <ScaleCrop>false</ScaleCrop>
  <HeadingPairs>
    <vt:vector size="4" baseType="variant">
      <vt:variant>
        <vt:lpstr>Tema</vt:lpstr>
      </vt:variant>
      <vt:variant>
        <vt:i4>1</vt:i4>
      </vt:variant>
      <vt:variant>
        <vt:lpstr>Titoli diapositive</vt:lpstr>
      </vt:variant>
      <vt:variant>
        <vt:i4>40</vt:i4>
      </vt:variant>
    </vt:vector>
  </HeadingPairs>
  <TitlesOfParts>
    <vt:vector size="41" baseType="lpstr">
      <vt:lpstr>Tema di Office</vt:lpstr>
      <vt:lpstr>La II guerra mondiale</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II guerra mondiale</dc:title>
  <dc:creator>Simone</dc:creator>
  <cp:lastModifiedBy>simone.dell@libero.it</cp:lastModifiedBy>
  <cp:revision>33</cp:revision>
  <dcterms:created xsi:type="dcterms:W3CDTF">2017-03-10T14:09:15Z</dcterms:created>
  <dcterms:modified xsi:type="dcterms:W3CDTF">2022-05-12T05:03:06Z</dcterms:modified>
</cp:coreProperties>
</file>